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478" r:id="rId2"/>
    <p:sldId id="715" r:id="rId3"/>
    <p:sldId id="677" r:id="rId4"/>
    <p:sldId id="710" r:id="rId5"/>
    <p:sldId id="679" r:id="rId6"/>
    <p:sldId id="719" r:id="rId7"/>
    <p:sldId id="718" r:id="rId8"/>
    <p:sldId id="716" r:id="rId9"/>
    <p:sldId id="521" r:id="rId10"/>
    <p:sldId id="693" r:id="rId11"/>
    <p:sldId id="687" r:id="rId12"/>
    <p:sldId id="717" r:id="rId13"/>
  </p:sldIdLst>
  <p:sldSz cx="9144000" cy="6858000" type="screen4x3"/>
  <p:notesSz cx="7315200" cy="96012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FC10"/>
    <a:srgbClr val="FCAD10"/>
    <a:srgbClr val="5F5F5F"/>
    <a:srgbClr val="B2B2B2"/>
    <a:srgbClr val="99888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856" autoAdjust="0"/>
    <p:restoredTop sz="98990" autoAdjust="0"/>
  </p:normalViewPr>
  <p:slideViewPr>
    <p:cSldViewPr>
      <p:cViewPr>
        <p:scale>
          <a:sx n="71" d="100"/>
          <a:sy n="71" d="100"/>
        </p:scale>
        <p:origin x="-1812" y="-5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583" cy="480388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2962" y="0"/>
            <a:ext cx="3170583" cy="480388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4CFDACD-172D-4188-8C39-1D7C042CEC6D}" type="datetimeFigureOut">
              <a:rPr lang="en-US"/>
              <a:pPr>
                <a:defRPr/>
              </a:pPr>
              <a:t>4/26/2012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173"/>
            <a:ext cx="3170583" cy="480388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2962" y="9119173"/>
            <a:ext cx="3170583" cy="480388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1D4E2DD-1582-4073-B24D-877EEE4FC9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0172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583" cy="480388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142962" y="0"/>
            <a:ext cx="3170583" cy="480388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CAF36C4-0923-4D62-9096-827E895B55DA}" type="datetimeFigureOut">
              <a:rPr lang="fr-FR"/>
              <a:pPr>
                <a:defRPr/>
              </a:pPr>
              <a:t>26/04/2012</a:t>
            </a:fld>
            <a:endParaRPr lang="fr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19138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3" tIns="48327" rIns="96653" bIns="48327" rtlCol="0" anchor="ctr"/>
          <a:lstStyle/>
          <a:p>
            <a:pPr lvl="0"/>
            <a:endParaRPr lang="fr-BE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32183" y="4561226"/>
            <a:ext cx="5850835" cy="4320213"/>
          </a:xfrm>
          <a:prstGeom prst="rect">
            <a:avLst/>
          </a:prstGeom>
        </p:spPr>
        <p:txBody>
          <a:bodyPr vert="horz" lIns="96653" tIns="48327" rIns="96653" bIns="48327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BE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119173"/>
            <a:ext cx="3170583" cy="480388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142962" y="9119173"/>
            <a:ext cx="3170583" cy="480388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4D3626E-2250-4F48-8FB3-B79F7BDE89CD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201559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92917BC-64ED-4306-9B52-BA3A3ADFC20D}" type="slidenum">
              <a:rPr lang="fr-FR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fr-FR">
              <a:cs typeface="Arial" charset="0"/>
            </a:endParaRPr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8888" y="719138"/>
            <a:ext cx="4799012" cy="359886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BBE3830A-3FCA-493C-ACDC-9664D0A92302}" type="slidenum">
              <a:rPr lang="fr-BE" smtClean="0"/>
              <a:pPr>
                <a:defRPr/>
              </a:pPr>
              <a:t>‹#›</a:t>
            </a:fld>
            <a:endParaRPr lang="fr-BE" dirty="0"/>
          </a:p>
        </p:txBody>
      </p:sp>
      <p:sp>
        <p:nvSpPr>
          <p:cNvPr id="8" name="Date Placeholder 4"/>
          <p:cNvSpPr>
            <a:spLocks noGrp="1"/>
          </p:cNvSpPr>
          <p:nvPr userDrawn="1">
            <p:ph type="dt" sz="half" idx="2"/>
          </p:nvPr>
        </p:nvSpPr>
        <p:spPr>
          <a:xfrm>
            <a:off x="0" y="6492875"/>
            <a:ext cx="493204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fr-FR" dirty="0" smtClean="0"/>
              <a:t>Bruno van Pottelsberghe , The </a:t>
            </a:r>
            <a:r>
              <a:rPr lang="fr-FR" dirty="0" err="1" smtClean="0"/>
              <a:t>quality</a:t>
            </a:r>
            <a:r>
              <a:rPr lang="fr-FR" dirty="0" smtClean="0"/>
              <a:t> factor in patent </a:t>
            </a:r>
            <a:r>
              <a:rPr lang="fr-FR" dirty="0" err="1" smtClean="0"/>
              <a:t>systems</a:t>
            </a:r>
            <a:r>
              <a:rPr lang="fr-FR" dirty="0" smtClean="0"/>
              <a:t>, Sept. 2011</a:t>
            </a:r>
            <a:endParaRPr lang="fr-BE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28684F-F907-44C6-8FF5-9C7A80206233}" type="slidenum">
              <a:rPr lang="fr-BE"/>
              <a:pPr>
                <a:defRPr/>
              </a:pPr>
              <a:t>‹#›</a:t>
            </a:fld>
            <a:endParaRPr lang="fr-BE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0" y="6492875"/>
            <a:ext cx="25003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1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fr-FR" smtClean="0"/>
              <a:t>Bruno van Pottelsberghe , May 2010</a:t>
            </a:r>
            <a:endParaRPr lang="fr-BE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B97739-34AE-4E4B-90F8-525C1BBF2C81}" type="slidenum">
              <a:rPr lang="fr-BE"/>
              <a:pPr>
                <a:defRPr/>
              </a:pPr>
              <a:t>‹#›</a:t>
            </a:fld>
            <a:endParaRPr lang="fr-BE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0" y="6492875"/>
            <a:ext cx="25003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1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fr-FR" smtClean="0"/>
              <a:t>Bruno van Pottelsberghe , May 2010</a:t>
            </a:r>
            <a:endParaRPr lang="fr-B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39D351-87DC-47AB-922E-6EA0C6AB8B9A}" type="slidenum">
              <a:rPr lang="fr-BE"/>
              <a:pPr>
                <a:defRPr/>
              </a:pPr>
              <a:t>‹#›</a:t>
            </a:fld>
            <a:endParaRPr lang="fr-BE"/>
          </a:p>
        </p:txBody>
      </p:sp>
      <p:sp>
        <p:nvSpPr>
          <p:cNvPr id="8" name="Date Placeholder 4"/>
          <p:cNvSpPr>
            <a:spLocks noGrp="1"/>
          </p:cNvSpPr>
          <p:nvPr userDrawn="1">
            <p:ph type="dt" sz="half" idx="2"/>
          </p:nvPr>
        </p:nvSpPr>
        <p:spPr>
          <a:xfrm>
            <a:off x="0" y="6492875"/>
            <a:ext cx="493204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fr-FR" dirty="0" smtClean="0"/>
              <a:t>Bruno van Pottelsberghe , The </a:t>
            </a:r>
            <a:r>
              <a:rPr lang="fr-FR" dirty="0" err="1" smtClean="0"/>
              <a:t>quality</a:t>
            </a:r>
            <a:r>
              <a:rPr lang="fr-FR" dirty="0" smtClean="0"/>
              <a:t> factor in patent </a:t>
            </a:r>
            <a:r>
              <a:rPr lang="fr-FR" dirty="0" err="1" smtClean="0"/>
              <a:t>systems</a:t>
            </a:r>
            <a:r>
              <a:rPr lang="fr-FR" dirty="0" smtClean="0"/>
              <a:t>, Sept. 2011</a:t>
            </a:r>
            <a:endParaRPr lang="fr-B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C8CCB0-45D5-4B6B-8F44-05134B384F46}" type="slidenum">
              <a:rPr lang="fr-BE"/>
              <a:pPr>
                <a:defRPr/>
              </a:pPr>
              <a:t>‹#›</a:t>
            </a:fld>
            <a:endParaRPr lang="fr-BE"/>
          </a:p>
        </p:txBody>
      </p:sp>
      <p:sp>
        <p:nvSpPr>
          <p:cNvPr id="8" name="Date Placeholder 4"/>
          <p:cNvSpPr>
            <a:spLocks noGrp="1"/>
          </p:cNvSpPr>
          <p:nvPr userDrawn="1">
            <p:ph type="dt" sz="half" idx="2"/>
          </p:nvPr>
        </p:nvSpPr>
        <p:spPr>
          <a:xfrm>
            <a:off x="0" y="6492875"/>
            <a:ext cx="4932040" cy="365125"/>
          </a:xfrm>
        </p:spPr>
        <p:txBody>
          <a:bodyPr/>
          <a:lstStyle/>
          <a:p>
            <a:pPr>
              <a:defRPr/>
            </a:pPr>
            <a:r>
              <a:rPr lang="fr-FR" dirty="0" smtClean="0"/>
              <a:t>Bruno van Pottelsberghe , The </a:t>
            </a:r>
            <a:r>
              <a:rPr lang="fr-FR" dirty="0" err="1" smtClean="0"/>
              <a:t>quality</a:t>
            </a:r>
            <a:r>
              <a:rPr lang="fr-FR" dirty="0" smtClean="0"/>
              <a:t> factor in patent </a:t>
            </a:r>
            <a:r>
              <a:rPr lang="fr-FR" dirty="0" err="1" smtClean="0"/>
              <a:t>systems</a:t>
            </a:r>
            <a:r>
              <a:rPr lang="fr-FR" dirty="0" smtClean="0"/>
              <a:t>, Sept. 2011</a:t>
            </a:r>
            <a:endParaRPr lang="fr-B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69B54D-7840-4502-93B8-D882124D1FCB}" type="slidenum">
              <a:rPr lang="fr-BE"/>
              <a:pPr>
                <a:defRPr/>
              </a:pPr>
              <a:t>‹#›</a:t>
            </a:fld>
            <a:endParaRPr lang="fr-BE"/>
          </a:p>
        </p:txBody>
      </p:sp>
      <p:sp>
        <p:nvSpPr>
          <p:cNvPr id="8" name="Espace réservé de la date 3"/>
          <p:cNvSpPr>
            <a:spLocks noGrp="1"/>
          </p:cNvSpPr>
          <p:nvPr>
            <p:ph type="dt" sz="half" idx="13"/>
          </p:nvPr>
        </p:nvSpPr>
        <p:spPr>
          <a:xfrm>
            <a:off x="0" y="6492875"/>
            <a:ext cx="25003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1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fr-FR" smtClean="0"/>
              <a:t>Bruno van Pottelsberghe , May 2010</a:t>
            </a:r>
            <a:endParaRPr lang="fr-B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7CD07-CAD8-46A7-9ECE-06AA476C283E}" type="slidenum">
              <a:rPr lang="fr-BE"/>
              <a:pPr>
                <a:defRPr/>
              </a:pPr>
              <a:t>‹#›</a:t>
            </a:fld>
            <a:endParaRPr lang="fr-BE"/>
          </a:p>
        </p:txBody>
      </p:sp>
      <p:sp>
        <p:nvSpPr>
          <p:cNvPr id="10" name="Espace réservé de la date 3"/>
          <p:cNvSpPr>
            <a:spLocks noGrp="1"/>
          </p:cNvSpPr>
          <p:nvPr>
            <p:ph type="dt" sz="half" idx="13"/>
          </p:nvPr>
        </p:nvSpPr>
        <p:spPr>
          <a:xfrm>
            <a:off x="0" y="6492875"/>
            <a:ext cx="25003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1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fr-FR" smtClean="0"/>
              <a:t>Bruno van Pottelsberghe , May 2010</a:t>
            </a:r>
            <a:endParaRPr lang="fr-B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C60AF-B4E2-4C02-B9EC-06E35C7AA704}" type="slidenum">
              <a:rPr lang="fr-BE"/>
              <a:pPr>
                <a:defRPr/>
              </a:pPr>
              <a:t>‹#›</a:t>
            </a:fld>
            <a:endParaRPr lang="fr-BE"/>
          </a:p>
        </p:txBody>
      </p:sp>
      <p:sp>
        <p:nvSpPr>
          <p:cNvPr id="7" name="Date Placeholder 4"/>
          <p:cNvSpPr>
            <a:spLocks noGrp="1"/>
          </p:cNvSpPr>
          <p:nvPr userDrawn="1">
            <p:ph type="dt" sz="half" idx="2"/>
          </p:nvPr>
        </p:nvSpPr>
        <p:spPr>
          <a:xfrm>
            <a:off x="0" y="6492875"/>
            <a:ext cx="4932040" cy="365125"/>
          </a:xfrm>
        </p:spPr>
        <p:txBody>
          <a:bodyPr/>
          <a:lstStyle/>
          <a:p>
            <a:pPr>
              <a:defRPr/>
            </a:pPr>
            <a:r>
              <a:rPr lang="fr-FR" dirty="0" smtClean="0"/>
              <a:t>Bruno van Pottelsberghe , The </a:t>
            </a:r>
            <a:r>
              <a:rPr lang="fr-FR" dirty="0" err="1" smtClean="0"/>
              <a:t>Quality</a:t>
            </a:r>
            <a:r>
              <a:rPr lang="fr-FR" dirty="0" smtClean="0"/>
              <a:t> factor in patent </a:t>
            </a:r>
            <a:r>
              <a:rPr lang="fr-FR" dirty="0" err="1" smtClean="0"/>
              <a:t>systems</a:t>
            </a:r>
            <a:r>
              <a:rPr lang="fr-FR" dirty="0" smtClean="0"/>
              <a:t>, Sept. 2011</a:t>
            </a:r>
            <a:endParaRPr lang="fr-B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B8731B-62B1-4D02-9F33-357C2EB8D8F5}" type="slidenum">
              <a:rPr lang="fr-BE"/>
              <a:pPr>
                <a:defRPr/>
              </a:pPr>
              <a:t>‹#›</a:t>
            </a:fld>
            <a:endParaRPr lang="fr-BE"/>
          </a:p>
        </p:txBody>
      </p:sp>
      <p:sp>
        <p:nvSpPr>
          <p:cNvPr id="6" name="Date Placeholder 4"/>
          <p:cNvSpPr>
            <a:spLocks noGrp="1"/>
          </p:cNvSpPr>
          <p:nvPr userDrawn="1">
            <p:ph type="dt" sz="half" idx="2"/>
          </p:nvPr>
        </p:nvSpPr>
        <p:spPr>
          <a:xfrm>
            <a:off x="0" y="6492875"/>
            <a:ext cx="4932040" cy="365125"/>
          </a:xfrm>
        </p:spPr>
        <p:txBody>
          <a:bodyPr/>
          <a:lstStyle/>
          <a:p>
            <a:pPr>
              <a:defRPr/>
            </a:pPr>
            <a:r>
              <a:rPr lang="fr-FR" dirty="0" smtClean="0"/>
              <a:t>Bruno van Pottelsberghe , The </a:t>
            </a:r>
            <a:r>
              <a:rPr lang="fr-FR" dirty="0" err="1" smtClean="0"/>
              <a:t>Quality</a:t>
            </a:r>
            <a:r>
              <a:rPr lang="fr-FR" dirty="0" smtClean="0"/>
              <a:t> factor in patent </a:t>
            </a:r>
            <a:r>
              <a:rPr lang="fr-FR" dirty="0" err="1" smtClean="0"/>
              <a:t>systems</a:t>
            </a:r>
            <a:r>
              <a:rPr lang="fr-FR" dirty="0" smtClean="0"/>
              <a:t>, Sept. 2011</a:t>
            </a:r>
            <a:endParaRPr lang="fr-BE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0" y="6492875"/>
            <a:ext cx="2500301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van Pottelsberghe - SBS - S6</a:t>
            </a:r>
            <a:endParaRPr lang="fr-BE" dirty="0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74079-AEC7-43F4-A806-127D689C26FC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BE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F87B18-329B-4903-8EF5-3F980874401B}" type="slidenum">
              <a:rPr lang="fr-BE"/>
              <a:pPr>
                <a:defRPr/>
              </a:pPr>
              <a:t>‹#›</a:t>
            </a:fld>
            <a:endParaRPr lang="fr-BE"/>
          </a:p>
        </p:txBody>
      </p:sp>
      <p:sp>
        <p:nvSpPr>
          <p:cNvPr id="8" name="Espace réservé de la date 3"/>
          <p:cNvSpPr>
            <a:spLocks noGrp="1"/>
          </p:cNvSpPr>
          <p:nvPr>
            <p:ph type="dt" sz="half" idx="13"/>
          </p:nvPr>
        </p:nvSpPr>
        <p:spPr>
          <a:xfrm>
            <a:off x="0" y="6492875"/>
            <a:ext cx="25003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1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fr-FR" smtClean="0"/>
              <a:t>Bruno van Pottelsberghe , May 2010</a:t>
            </a:r>
            <a:endParaRPr lang="fr-BE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  <a:endParaRPr lang="fr-BE" smtClean="0"/>
          </a:p>
        </p:txBody>
      </p:sp>
      <p:sp>
        <p:nvSpPr>
          <p:cNvPr id="1126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BE" dirty="0" smtClean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10338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FFC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A28B857-CDF7-47AF-B68F-9FF07DFD8127}" type="slidenum">
              <a:rPr lang="fr-BE"/>
              <a:pPr>
                <a:defRPr/>
              </a:pPr>
              <a:t>‹#›</a:t>
            </a:fld>
            <a:endParaRPr lang="fr-BE"/>
          </a:p>
        </p:txBody>
      </p:sp>
      <p:sp>
        <p:nvSpPr>
          <p:cNvPr id="8" name="Forme libre 7"/>
          <p:cNvSpPr/>
          <p:nvPr userDrawn="1"/>
        </p:nvSpPr>
        <p:spPr bwMode="auto">
          <a:xfrm>
            <a:off x="0" y="5854700"/>
            <a:ext cx="9529763" cy="431800"/>
          </a:xfrm>
          <a:custGeom>
            <a:avLst/>
            <a:gdLst>
              <a:gd name="connsiteX0" fmla="*/ 0 w 9530366"/>
              <a:gd name="connsiteY0" fmla="*/ 386366 h 431442"/>
              <a:gd name="connsiteX1" fmla="*/ 2820473 w 9530366"/>
              <a:gd name="connsiteY1" fmla="*/ 115910 h 431442"/>
              <a:gd name="connsiteX2" fmla="*/ 7920507 w 9530366"/>
              <a:gd name="connsiteY2" fmla="*/ 412124 h 431442"/>
              <a:gd name="connsiteX3" fmla="*/ 9530366 w 9530366"/>
              <a:gd name="connsiteY3" fmla="*/ 0 h 431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530366" h="431442">
                <a:moveTo>
                  <a:pt x="0" y="386366"/>
                </a:moveTo>
                <a:cubicBezTo>
                  <a:pt x="750194" y="248991"/>
                  <a:pt x="1500389" y="111617"/>
                  <a:pt x="2820473" y="115910"/>
                </a:cubicBezTo>
                <a:cubicBezTo>
                  <a:pt x="4140557" y="120203"/>
                  <a:pt x="6802192" y="431442"/>
                  <a:pt x="7920507" y="412124"/>
                </a:cubicBezTo>
                <a:cubicBezTo>
                  <a:pt x="9038822" y="392806"/>
                  <a:pt x="9284594" y="196403"/>
                  <a:pt x="9530366" y="0"/>
                </a:cubicBezTo>
              </a:path>
            </a:pathLst>
          </a:custGeom>
          <a:noFill/>
          <a:ln w="12700" cap="flat" cmpd="sng" algn="ctr">
            <a:solidFill>
              <a:srgbClr val="FF66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fr-BE">
              <a:latin typeface="Arial" charset="0"/>
              <a:cs typeface="+mn-cs"/>
            </a:endParaRPr>
          </a:p>
        </p:txBody>
      </p:sp>
      <p:sp>
        <p:nvSpPr>
          <p:cNvPr id="9" name="Forme libre 8"/>
          <p:cNvSpPr/>
          <p:nvPr userDrawn="1"/>
        </p:nvSpPr>
        <p:spPr bwMode="auto">
          <a:xfrm>
            <a:off x="0" y="5719763"/>
            <a:ext cx="9867900" cy="566737"/>
          </a:xfrm>
          <a:custGeom>
            <a:avLst/>
            <a:gdLst>
              <a:gd name="connsiteX0" fmla="*/ 0 w 9867364"/>
              <a:gd name="connsiteY0" fmla="*/ 401392 h 566670"/>
              <a:gd name="connsiteX1" fmla="*/ 1236372 w 9867364"/>
              <a:gd name="connsiteY1" fmla="*/ 246845 h 566670"/>
              <a:gd name="connsiteX2" fmla="*/ 5035639 w 9867364"/>
              <a:gd name="connsiteY2" fmla="*/ 555938 h 566670"/>
              <a:gd name="connsiteX3" fmla="*/ 9182637 w 9867364"/>
              <a:gd name="connsiteY3" fmla="*/ 182451 h 566670"/>
              <a:gd name="connsiteX4" fmla="*/ 9144000 w 9867364"/>
              <a:gd name="connsiteY4" fmla="*/ 15025 h 566670"/>
              <a:gd name="connsiteX5" fmla="*/ 9414456 w 9867364"/>
              <a:gd name="connsiteY5" fmla="*/ 92299 h 566670"/>
              <a:gd name="connsiteX6" fmla="*/ 9427335 w 9867364"/>
              <a:gd name="connsiteY6" fmla="*/ 182451 h 566670"/>
              <a:gd name="connsiteX7" fmla="*/ 9427335 w 9867364"/>
              <a:gd name="connsiteY7" fmla="*/ 182451 h 566670"/>
              <a:gd name="connsiteX8" fmla="*/ 9440214 w 9867364"/>
              <a:gd name="connsiteY8" fmla="*/ 105177 h 5666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867364" h="566670">
                <a:moveTo>
                  <a:pt x="0" y="401392"/>
                </a:moveTo>
                <a:cubicBezTo>
                  <a:pt x="198549" y="311239"/>
                  <a:pt x="397099" y="221087"/>
                  <a:pt x="1236372" y="246845"/>
                </a:cubicBezTo>
                <a:cubicBezTo>
                  <a:pt x="2075645" y="272603"/>
                  <a:pt x="3711262" y="566670"/>
                  <a:pt x="5035639" y="555938"/>
                </a:cubicBezTo>
                <a:cubicBezTo>
                  <a:pt x="6360016" y="545206"/>
                  <a:pt x="8497910" y="272603"/>
                  <a:pt x="9182637" y="182451"/>
                </a:cubicBezTo>
                <a:cubicBezTo>
                  <a:pt x="9867364" y="92299"/>
                  <a:pt x="9105364" y="30050"/>
                  <a:pt x="9144000" y="15025"/>
                </a:cubicBezTo>
                <a:cubicBezTo>
                  <a:pt x="9182636" y="0"/>
                  <a:pt x="9367234" y="64395"/>
                  <a:pt x="9414456" y="92299"/>
                </a:cubicBezTo>
                <a:cubicBezTo>
                  <a:pt x="9461678" y="120203"/>
                  <a:pt x="9427335" y="182451"/>
                  <a:pt x="9427335" y="182451"/>
                </a:cubicBezTo>
                <a:lnTo>
                  <a:pt x="9427335" y="182451"/>
                </a:lnTo>
                <a:lnTo>
                  <a:pt x="9440214" y="105177"/>
                </a:lnTo>
              </a:path>
            </a:pathLst>
          </a:cu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fr-BE">
              <a:latin typeface="Arial" charset="0"/>
              <a:cs typeface="+mn-cs"/>
            </a:endParaRPr>
          </a:p>
        </p:txBody>
      </p:sp>
      <p:sp>
        <p:nvSpPr>
          <p:cNvPr id="10" name="Date Placeholder 4"/>
          <p:cNvSpPr>
            <a:spLocks noGrp="1"/>
          </p:cNvSpPr>
          <p:nvPr userDrawn="1">
            <p:ph type="dt" sz="half" idx="2"/>
          </p:nvPr>
        </p:nvSpPr>
        <p:spPr>
          <a:xfrm>
            <a:off x="0" y="6492875"/>
            <a:ext cx="4932040" cy="365125"/>
          </a:xfrm>
          <a:prstGeom prst="rect">
            <a:avLst/>
          </a:prstGeom>
        </p:spPr>
        <p:txBody>
          <a:bodyPr/>
          <a:lstStyle>
            <a:lvl1pPr>
              <a:defRPr sz="1050" b="1"/>
            </a:lvl1pPr>
          </a:lstStyle>
          <a:p>
            <a:pPr>
              <a:defRPr/>
            </a:pPr>
            <a:r>
              <a:rPr lang="fr-FR" dirty="0" smtClean="0"/>
              <a:t>Bruno van Pottelsberghe , The </a:t>
            </a:r>
            <a:r>
              <a:rPr lang="fr-FR" dirty="0" err="1" smtClean="0"/>
              <a:t>quality</a:t>
            </a:r>
            <a:r>
              <a:rPr lang="fr-FR" dirty="0" smtClean="0"/>
              <a:t> factor in patent </a:t>
            </a:r>
            <a:r>
              <a:rPr lang="fr-FR" dirty="0" err="1" smtClean="0"/>
              <a:t>systems</a:t>
            </a:r>
            <a:r>
              <a:rPr lang="fr-FR" dirty="0" smtClean="0"/>
              <a:t>, Sept. 2011</a:t>
            </a:r>
            <a:endParaRPr lang="fr-B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bruno.vanpottelsberghe@ulb.ac.b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8" name="Connecteur droit 67"/>
          <p:cNvCxnSpPr/>
          <p:nvPr/>
        </p:nvCxnSpPr>
        <p:spPr>
          <a:xfrm rot="5400000">
            <a:off x="904949" y="2919587"/>
            <a:ext cx="1143000" cy="1587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9219" name="Rectangle 2"/>
          <p:cNvSpPr>
            <a:spLocks noChangeArrowheads="1"/>
          </p:cNvSpPr>
          <p:nvPr/>
        </p:nvSpPr>
        <p:spPr bwMode="auto">
          <a:xfrm>
            <a:off x="0" y="0"/>
            <a:ext cx="9144000" cy="1546225"/>
          </a:xfrm>
          <a:prstGeom prst="rect">
            <a:avLst/>
          </a:prstGeom>
          <a:solidFill>
            <a:srgbClr val="6566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B2B2B2"/>
              </a:solidFill>
              <a:latin typeface="Calibri" pitchFamily="34" charset="0"/>
            </a:endParaRPr>
          </a:p>
        </p:txBody>
      </p:sp>
      <p:sp>
        <p:nvSpPr>
          <p:cNvPr id="9220" name="Freeform 3"/>
          <p:cNvSpPr>
            <a:spLocks/>
          </p:cNvSpPr>
          <p:nvPr/>
        </p:nvSpPr>
        <p:spPr bwMode="auto">
          <a:xfrm>
            <a:off x="-7938" y="379413"/>
            <a:ext cx="9151938" cy="1185862"/>
          </a:xfrm>
          <a:custGeom>
            <a:avLst/>
            <a:gdLst>
              <a:gd name="T0" fmla="*/ 2147483647 w 5765"/>
              <a:gd name="T1" fmla="*/ 2147483647 h 830"/>
              <a:gd name="T2" fmla="*/ 0 w 5765"/>
              <a:gd name="T3" fmla="*/ 2147483647 h 830"/>
              <a:gd name="T4" fmla="*/ 2147483647 w 5765"/>
              <a:gd name="T5" fmla="*/ 2147483647 h 830"/>
              <a:gd name="T6" fmla="*/ 2147483647 w 5765"/>
              <a:gd name="T7" fmla="*/ 2147483647 h 830"/>
              <a:gd name="T8" fmla="*/ 2147483647 w 5765"/>
              <a:gd name="T9" fmla="*/ 0 h 830"/>
              <a:gd name="T10" fmla="*/ 2147483647 w 5765"/>
              <a:gd name="T11" fmla="*/ 2147483647 h 83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765"/>
              <a:gd name="T19" fmla="*/ 0 h 830"/>
              <a:gd name="T20" fmla="*/ 5765 w 5765"/>
              <a:gd name="T21" fmla="*/ 830 h 83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765" h="830">
                <a:moveTo>
                  <a:pt x="5762" y="830"/>
                </a:moveTo>
                <a:lnTo>
                  <a:pt x="0" y="827"/>
                </a:lnTo>
                <a:lnTo>
                  <a:pt x="3" y="782"/>
                </a:lnTo>
                <a:cubicBezTo>
                  <a:pt x="17" y="773"/>
                  <a:pt x="1541" y="803"/>
                  <a:pt x="2867" y="677"/>
                </a:cubicBezTo>
                <a:cubicBezTo>
                  <a:pt x="4328" y="556"/>
                  <a:pt x="5168" y="257"/>
                  <a:pt x="5765" y="0"/>
                </a:cubicBezTo>
                <a:cubicBezTo>
                  <a:pt x="5762" y="0"/>
                  <a:pt x="5762" y="830"/>
                  <a:pt x="5762" y="830"/>
                </a:cubicBezTo>
                <a:close/>
              </a:path>
            </a:pathLst>
          </a:custGeom>
          <a:solidFill>
            <a:srgbClr val="F5910B"/>
          </a:solidFill>
          <a:ln w="9525" cap="flat" cmpd="sng">
            <a:noFill/>
            <a:prstDash val="solid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1" name="Freeform 130"/>
          <p:cNvSpPr>
            <a:spLocks/>
          </p:cNvSpPr>
          <p:nvPr/>
        </p:nvSpPr>
        <p:spPr bwMode="auto">
          <a:xfrm>
            <a:off x="-3175" y="571500"/>
            <a:ext cx="9147175" cy="1074738"/>
          </a:xfrm>
          <a:custGeom>
            <a:avLst/>
            <a:gdLst>
              <a:gd name="T0" fmla="*/ 2147483647 w 5762"/>
              <a:gd name="T1" fmla="*/ 2147483647 h 677"/>
              <a:gd name="T2" fmla="*/ 0 w 5762"/>
              <a:gd name="T3" fmla="*/ 2147483647 h 677"/>
              <a:gd name="T4" fmla="*/ 2147483647 w 5762"/>
              <a:gd name="T5" fmla="*/ 2147483647 h 677"/>
              <a:gd name="T6" fmla="*/ 2147483647 w 5762"/>
              <a:gd name="T7" fmla="*/ 2147483647 h 677"/>
              <a:gd name="T8" fmla="*/ 2147483647 w 5762"/>
              <a:gd name="T9" fmla="*/ 2147483647 h 677"/>
              <a:gd name="T10" fmla="*/ 2147483647 w 5762"/>
              <a:gd name="T11" fmla="*/ 2147483647 h 67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762"/>
              <a:gd name="T19" fmla="*/ 0 h 677"/>
              <a:gd name="T20" fmla="*/ 5762 w 5762"/>
              <a:gd name="T21" fmla="*/ 677 h 677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762" h="677">
                <a:moveTo>
                  <a:pt x="5762" y="677"/>
                </a:moveTo>
                <a:lnTo>
                  <a:pt x="0" y="675"/>
                </a:lnTo>
                <a:lnTo>
                  <a:pt x="3" y="637"/>
                </a:lnTo>
                <a:cubicBezTo>
                  <a:pt x="17" y="629"/>
                  <a:pt x="1541" y="654"/>
                  <a:pt x="2867" y="550"/>
                </a:cubicBezTo>
                <a:cubicBezTo>
                  <a:pt x="4328" y="448"/>
                  <a:pt x="5163" y="238"/>
                  <a:pt x="5760" y="24"/>
                </a:cubicBezTo>
                <a:cubicBezTo>
                  <a:pt x="5760" y="0"/>
                  <a:pt x="5762" y="677"/>
                  <a:pt x="5762" y="677"/>
                </a:cubicBezTo>
                <a:close/>
              </a:path>
            </a:pathLst>
          </a:custGeom>
          <a:solidFill>
            <a:schemeClr val="bg1"/>
          </a:solidFill>
          <a:ln w="9525" cap="flat" cmpd="sng">
            <a:noFill/>
            <a:prstDash val="solid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" name="Espace réservé du numéro de diapositive 77"/>
          <p:cNvSpPr>
            <a:spLocks noGrp="1"/>
          </p:cNvSpPr>
          <p:nvPr>
            <p:ph type="sldNum" sz="quarter" idx="12"/>
          </p:nvPr>
        </p:nvSpPr>
        <p:spPr>
          <a:xfrm>
            <a:off x="6429375" y="6356350"/>
            <a:ext cx="2133600" cy="365125"/>
          </a:xfrm>
        </p:spPr>
        <p:txBody>
          <a:bodyPr/>
          <a:lstStyle/>
          <a:p>
            <a:pPr>
              <a:defRPr/>
            </a:pPr>
            <a:fld id="{3100D207-45C0-4B89-90CD-FCC93212C645}" type="slidenum">
              <a:rPr lang="fr-BE"/>
              <a:pPr>
                <a:defRPr/>
              </a:pPr>
              <a:t>1</a:t>
            </a:fld>
            <a:endParaRPr lang="fr-BE" dirty="0"/>
          </a:p>
        </p:txBody>
      </p:sp>
      <p:sp>
        <p:nvSpPr>
          <p:cNvPr id="922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19672" y="2060848"/>
            <a:ext cx="7524328" cy="1800200"/>
          </a:xfrm>
        </p:spPr>
        <p:txBody>
          <a:bodyPr/>
          <a:lstStyle/>
          <a:p>
            <a:pPr algn="l" eaLnBrk="1" hangingPunct="1"/>
            <a:r>
              <a:rPr lang="en-GB" sz="3200" b="1" dirty="0" smtClean="0">
                <a:solidFill>
                  <a:srgbClr val="C00000"/>
                </a:solidFill>
              </a:rPr>
              <a:t>The long March… </a:t>
            </a:r>
            <a:br>
              <a:rPr lang="en-GB" sz="3200" b="1" dirty="0" smtClean="0">
                <a:solidFill>
                  <a:srgbClr val="C00000"/>
                </a:solidFill>
              </a:rPr>
            </a:br>
            <a:r>
              <a:rPr lang="en-GB" sz="1800" b="1" dirty="0" smtClean="0">
                <a:solidFill>
                  <a:srgbClr val="C00000"/>
                </a:solidFill>
              </a:rPr>
              <a:t>April 2012, Strasbourg, CEIPI</a:t>
            </a:r>
            <a:br>
              <a:rPr lang="en-GB" sz="1800" b="1" dirty="0" smtClean="0">
                <a:solidFill>
                  <a:srgbClr val="C00000"/>
                </a:solidFill>
              </a:rPr>
            </a:br>
            <a:r>
              <a:rPr lang="en-GB" sz="1800" b="1" dirty="0" smtClean="0">
                <a:solidFill>
                  <a:srgbClr val="C00000"/>
                </a:solidFill>
              </a:rPr>
              <a:t/>
            </a:r>
            <a:br>
              <a:rPr lang="en-GB" sz="1800" b="1" dirty="0" smtClean="0">
                <a:solidFill>
                  <a:srgbClr val="C00000"/>
                </a:solidFill>
              </a:rPr>
            </a:br>
            <a:endParaRPr lang="en-GB" sz="1200" b="1" dirty="0" smtClean="0">
              <a:solidFill>
                <a:srgbClr val="C00000"/>
              </a:solidFill>
            </a:endParaRPr>
          </a:p>
        </p:txBody>
      </p:sp>
      <p:sp>
        <p:nvSpPr>
          <p:cNvPr id="922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4077072"/>
            <a:ext cx="9036496" cy="1994564"/>
          </a:xfrm>
        </p:spPr>
        <p:txBody>
          <a:bodyPr/>
          <a:lstStyle/>
          <a:p>
            <a:pPr marL="93663" algn="l" eaLnBrk="1" hangingPunct="1"/>
            <a:r>
              <a:rPr lang="fr-BE" sz="2000" b="1" dirty="0" smtClean="0">
                <a:solidFill>
                  <a:schemeClr val="tx1"/>
                </a:solidFill>
              </a:rPr>
              <a:t>Bruno VAN POTTELSBERGHE ,        </a:t>
            </a:r>
          </a:p>
          <a:p>
            <a:pPr marL="93663" algn="l" eaLnBrk="1" hangingPunct="1"/>
            <a:r>
              <a:rPr lang="en-GB" sz="2000" b="1" dirty="0" smtClean="0">
                <a:solidFill>
                  <a:schemeClr val="tx1"/>
                </a:solidFill>
              </a:rPr>
              <a:t>Dean, Solvay Brussels School of Economics and Management, ULB</a:t>
            </a:r>
          </a:p>
          <a:p>
            <a:pPr marL="93663" algn="l" eaLnBrk="1" hangingPunct="1"/>
            <a:r>
              <a:rPr lang="en-GB" sz="2000" b="1" dirty="0" smtClean="0">
                <a:solidFill>
                  <a:schemeClr val="tx1"/>
                </a:solidFill>
                <a:hlinkClick r:id="rId3"/>
              </a:rPr>
              <a:t>bruno.vanpottelsberghe@ulb.ac.be</a:t>
            </a:r>
            <a:endParaRPr lang="en-GB" sz="2000" b="1" dirty="0" smtClean="0">
              <a:solidFill>
                <a:schemeClr val="tx1"/>
              </a:solidFill>
            </a:endParaRPr>
          </a:p>
          <a:p>
            <a:pPr marL="93663" algn="l" eaLnBrk="1" hangingPunct="1"/>
            <a:endParaRPr lang="en-GB" sz="1200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1295400" y="6477000"/>
            <a:ext cx="7239000" cy="381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© J. Danguy and B. van Pottelsberghe, 2009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534400" y="6400800"/>
            <a:ext cx="533400" cy="381000"/>
          </a:xfrm>
          <a:prstGeom prst="rect">
            <a:avLst/>
          </a:prstGeom>
        </p:spPr>
        <p:txBody>
          <a:bodyPr/>
          <a:lstStyle/>
          <a:p>
            <a:fld id="{8AF0864F-4971-4A03-B9D0-832E00F7E93D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724400" cy="6917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14800" y="0"/>
            <a:ext cx="50292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99527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563563"/>
          </a:xfrm>
        </p:spPr>
        <p:txBody>
          <a:bodyPr/>
          <a:lstStyle/>
          <a:p>
            <a:pPr algn="l"/>
            <a:r>
              <a:rPr lang="fr-BE" sz="2800" b="1" dirty="0" smtClean="0">
                <a:solidFill>
                  <a:srgbClr val="C00000"/>
                </a:solidFill>
              </a:rPr>
              <a:t>Main </a:t>
            </a:r>
            <a:r>
              <a:rPr lang="fr-BE" sz="2800" b="1" dirty="0" err="1" smtClean="0">
                <a:solidFill>
                  <a:srgbClr val="C00000"/>
                </a:solidFill>
              </a:rPr>
              <a:t>references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6192688"/>
          </a:xfrm>
          <a:solidFill>
            <a:schemeClr val="bg1"/>
          </a:solidFill>
        </p:spPr>
        <p:txBody>
          <a:bodyPr/>
          <a:lstStyle/>
          <a:p>
            <a:pPr>
              <a:buNone/>
            </a:pPr>
            <a:endParaRPr lang="fr-BE" sz="600" dirty="0"/>
          </a:p>
          <a:p>
            <a:pPr>
              <a:buNone/>
            </a:pPr>
            <a:r>
              <a:rPr lang="en-GB" sz="2000" dirty="0" smtClean="0"/>
              <a:t>	van </a:t>
            </a:r>
            <a:r>
              <a:rPr lang="en-GB" sz="2000" dirty="0"/>
              <a:t>Pottelsberghe de la Potterie B. and D. François, 2009, The cost factor in patent systems, </a:t>
            </a:r>
            <a:r>
              <a:rPr lang="en-GB" sz="2000" b="1" u="sng" dirty="0"/>
              <a:t>Journal of Industry, Competition and Trade</a:t>
            </a:r>
            <a:r>
              <a:rPr lang="en-GB" sz="2000" dirty="0"/>
              <a:t>, 9(4), 329-355.</a:t>
            </a:r>
            <a:endParaRPr lang="fr-BE" sz="2000" dirty="0" smtClean="0"/>
          </a:p>
          <a:p>
            <a:pPr>
              <a:buNone/>
            </a:pPr>
            <a:endParaRPr lang="en-GB" sz="800" dirty="0" smtClean="0"/>
          </a:p>
          <a:p>
            <a:pPr>
              <a:buNone/>
            </a:pPr>
            <a:r>
              <a:rPr lang="en-GB" sz="2000" dirty="0" smtClean="0"/>
              <a:t>	</a:t>
            </a:r>
            <a:r>
              <a:rPr lang="en-GB" sz="2000" dirty="0"/>
              <a:t>Danguy J. and B. van Pottelsberghe de la Potterie, 2011, Cost-Benefit Analysis of the Community Patent, </a:t>
            </a:r>
            <a:r>
              <a:rPr lang="en-GB" sz="2000" b="1" u="sng" dirty="0"/>
              <a:t>Journal of Benefit-Cost Analysis (Berkeley Electronic Press)</a:t>
            </a:r>
            <a:r>
              <a:rPr lang="en-GB" sz="2000" dirty="0"/>
              <a:t>, 2 (2), pp. 1-41</a:t>
            </a:r>
            <a:r>
              <a:rPr lang="en-GB" sz="2000" dirty="0" smtClean="0"/>
              <a:t>.</a:t>
            </a:r>
          </a:p>
          <a:p>
            <a:pPr>
              <a:buNone/>
            </a:pPr>
            <a:endParaRPr lang="fr-BE" sz="800" dirty="0"/>
          </a:p>
          <a:p>
            <a:pPr>
              <a:buNone/>
            </a:pPr>
            <a:r>
              <a:rPr lang="en-GB" sz="2000" dirty="0" smtClean="0"/>
              <a:t>	</a:t>
            </a:r>
            <a:r>
              <a:rPr lang="en-GB" sz="2000" dirty="0" err="1" smtClean="0"/>
              <a:t>Mejer</a:t>
            </a:r>
            <a:r>
              <a:rPr lang="en-GB" sz="2000" dirty="0" smtClean="0"/>
              <a:t> </a:t>
            </a:r>
            <a:r>
              <a:rPr lang="en-GB" sz="2000" dirty="0"/>
              <a:t>M. and B. van </a:t>
            </a:r>
            <a:r>
              <a:rPr lang="en-GB" sz="2000" dirty="0" err="1"/>
              <a:t>Pottelsberghe</a:t>
            </a:r>
            <a:r>
              <a:rPr lang="en-GB" sz="2000" dirty="0"/>
              <a:t> de la </a:t>
            </a:r>
            <a:r>
              <a:rPr lang="en-GB" sz="2000" dirty="0" err="1"/>
              <a:t>Potterie</a:t>
            </a:r>
            <a:r>
              <a:rPr lang="en-GB" sz="2000" dirty="0"/>
              <a:t>, 2011, Patent backlogs at USPTO and EPO: Systemic failure </a:t>
            </a:r>
            <a:r>
              <a:rPr lang="en-GB" sz="2000" dirty="0" err="1"/>
              <a:t>vs</a:t>
            </a:r>
            <a:r>
              <a:rPr lang="en-GB" sz="2000" dirty="0"/>
              <a:t> deliberate delays, </a:t>
            </a:r>
            <a:r>
              <a:rPr lang="en-GB" sz="2000" b="1" u="sng" dirty="0"/>
              <a:t>World Patent Information</a:t>
            </a:r>
            <a:r>
              <a:rPr lang="en-GB" sz="2000" dirty="0"/>
              <a:t>, 33(2), 122-127. </a:t>
            </a:r>
            <a:endParaRPr lang="en-GB" sz="2000" dirty="0" smtClean="0"/>
          </a:p>
          <a:p>
            <a:pPr>
              <a:buNone/>
            </a:pPr>
            <a:endParaRPr lang="fr-BE" sz="800" dirty="0"/>
          </a:p>
          <a:p>
            <a:pPr>
              <a:buNone/>
            </a:pPr>
            <a:r>
              <a:rPr lang="en-GB" sz="2000" dirty="0" smtClean="0"/>
              <a:t>	</a:t>
            </a:r>
            <a:r>
              <a:rPr lang="en-GB" sz="2000" dirty="0" err="1" smtClean="0"/>
              <a:t>Mejer</a:t>
            </a:r>
            <a:r>
              <a:rPr lang="en-GB" sz="2000" dirty="0" smtClean="0"/>
              <a:t> </a:t>
            </a:r>
            <a:r>
              <a:rPr lang="en-GB" sz="2000" dirty="0"/>
              <a:t>M. and B. van </a:t>
            </a:r>
            <a:r>
              <a:rPr lang="en-GB" sz="2000" dirty="0" err="1"/>
              <a:t>Pottelsberghe</a:t>
            </a:r>
            <a:r>
              <a:rPr lang="en-GB" sz="2000" dirty="0"/>
              <a:t> de la </a:t>
            </a:r>
            <a:r>
              <a:rPr lang="en-GB" sz="2000" dirty="0" err="1"/>
              <a:t>Potterie</a:t>
            </a:r>
            <a:r>
              <a:rPr lang="en-GB" sz="2000" dirty="0"/>
              <a:t>, 2012, Economic incongruities in the European patent system, </a:t>
            </a:r>
            <a:r>
              <a:rPr lang="en-GB" sz="2000" b="1" u="sng" dirty="0"/>
              <a:t>European Journal of Law and Economics</a:t>
            </a:r>
            <a:r>
              <a:rPr lang="en-GB" sz="2000" dirty="0"/>
              <a:t>, forthcoming</a:t>
            </a:r>
            <a:r>
              <a:rPr lang="en-GB" sz="2000" dirty="0" smtClean="0"/>
              <a:t>.</a:t>
            </a:r>
          </a:p>
          <a:p>
            <a:pPr>
              <a:buNone/>
            </a:pPr>
            <a:endParaRPr lang="en-GB" sz="800" dirty="0" smtClean="0"/>
          </a:p>
          <a:p>
            <a:pPr>
              <a:buNone/>
            </a:pPr>
            <a:r>
              <a:rPr lang="fr-BE" sz="2000" dirty="0" smtClean="0"/>
              <a:t>	</a:t>
            </a:r>
            <a:r>
              <a:rPr lang="en-GB" sz="2000" dirty="0"/>
              <a:t>van </a:t>
            </a:r>
            <a:r>
              <a:rPr lang="en-GB" sz="2000" dirty="0" err="1"/>
              <a:t>Pottelsberghe</a:t>
            </a:r>
            <a:r>
              <a:rPr lang="en-GB" sz="2000" dirty="0"/>
              <a:t> de la </a:t>
            </a:r>
            <a:r>
              <a:rPr lang="en-GB" sz="2000" dirty="0" err="1"/>
              <a:t>Potterie</a:t>
            </a:r>
            <a:r>
              <a:rPr lang="en-GB" sz="2000" dirty="0"/>
              <a:t> B., 2011, </a:t>
            </a:r>
            <a:r>
              <a:rPr lang="en-GB" sz="2000" i="1" dirty="0"/>
              <a:t>The quality factor in patent systems</a:t>
            </a:r>
            <a:r>
              <a:rPr lang="en-GB" sz="2000" dirty="0"/>
              <a:t>, </a:t>
            </a:r>
            <a:r>
              <a:rPr lang="en-GB" sz="2000" b="1" u="sng" dirty="0"/>
              <a:t>Industrial and Corporate Change</a:t>
            </a:r>
            <a:r>
              <a:rPr lang="en-GB" sz="2000" dirty="0"/>
              <a:t>, </a:t>
            </a:r>
            <a:r>
              <a:rPr lang="en-GB" sz="2000" dirty="0" smtClean="0"/>
              <a:t>20(6</a:t>
            </a:r>
            <a:r>
              <a:rPr lang="en-GB" sz="2000" dirty="0"/>
              <a:t>), 1755-1793.</a:t>
            </a:r>
          </a:p>
          <a:p>
            <a:pPr>
              <a:buNone/>
            </a:pPr>
            <a:endParaRPr lang="fr-BE" sz="2000" dirty="0" smtClean="0"/>
          </a:p>
          <a:p>
            <a:pPr lvl="1"/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534400" y="6400800"/>
            <a:ext cx="533400" cy="381000"/>
          </a:xfrm>
          <a:prstGeom prst="rect">
            <a:avLst/>
          </a:prstGeom>
        </p:spPr>
        <p:txBody>
          <a:bodyPr/>
          <a:lstStyle/>
          <a:p>
            <a:fld id="{8AF0864F-4971-4A03-B9D0-832E00F7E93D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726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4294967295"/>
          </p:nvPr>
        </p:nvSpPr>
        <p:spPr>
          <a:xfrm>
            <a:off x="1295400" y="6400800"/>
            <a:ext cx="7239000" cy="381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© J. Danguy and B. van Pottelsberghe, 2009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8534400" y="6400800"/>
            <a:ext cx="533400" cy="381000"/>
          </a:xfrm>
          <a:prstGeom prst="rect">
            <a:avLst/>
          </a:prstGeom>
        </p:spPr>
        <p:txBody>
          <a:bodyPr/>
          <a:lstStyle/>
          <a:p>
            <a:fld id="{6F4FDFCB-D85A-4237-A468-2448E19692EF}" type="slidenum">
              <a:rPr lang="en-US" smtClean="0"/>
              <a:pPr/>
              <a:t>12</a:t>
            </a:fld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0" y="838202"/>
          <a:ext cx="9144000" cy="6019799"/>
        </p:xfrm>
        <a:graphic>
          <a:graphicData uri="http://schemas.openxmlformats.org/drawingml/2006/table">
            <a:tbl>
              <a:tblPr/>
              <a:tblGrid>
                <a:gridCol w="3852860"/>
                <a:gridCol w="855520"/>
                <a:gridCol w="856527"/>
                <a:gridCol w="1125260"/>
                <a:gridCol w="1378897"/>
                <a:gridCol w="1074936"/>
              </a:tblGrid>
              <a:tr h="109450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b="1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fr-FR" sz="1800" b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EPO</a:t>
                      </a:r>
                      <a:endParaRPr lang="en-US" sz="1800" b="1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fr-FR" sz="1800" b="1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NPOs</a:t>
                      </a:r>
                      <a:endParaRPr lang="en-US" sz="1800" b="1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fr-FR" sz="1800" b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Business </a:t>
                      </a:r>
                      <a:r>
                        <a:rPr lang="fr-FR" sz="1800" b="1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sector</a:t>
                      </a:r>
                      <a:endParaRPr lang="en-US" sz="1800" b="1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fr-FR" sz="1800" b="1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Attorn</a:t>
                      </a:r>
                      <a:r>
                        <a:rPr lang="fr-FR" sz="1800" b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. &amp; </a:t>
                      </a:r>
                      <a:r>
                        <a:rPr lang="fr-FR" sz="1800" b="1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transl</a:t>
                      </a:r>
                      <a:r>
                        <a:rPr lang="fr-FR" sz="1800" b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.</a:t>
                      </a:r>
                      <a:endParaRPr lang="en-US" sz="1800" b="1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fr-FR" sz="1800" b="1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Lawyers</a:t>
                      </a:r>
                      <a:endParaRPr lang="en-US" sz="1800" b="1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92529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fr-FR" sz="18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Designation fees EPO</a:t>
                      </a:r>
                      <a:r>
                        <a:rPr lang="fr-FR" sz="1800" b="1" baseline="30000">
                          <a:solidFill>
                            <a:srgbClr val="000000"/>
                          </a:solidFill>
                          <a:latin typeface="Symbol"/>
                          <a:ea typeface="Times New Roman"/>
                          <a:cs typeface="Times New Roman"/>
                        </a:rPr>
                        <a:t>a, b</a:t>
                      </a:r>
                      <a:endParaRPr lang="en-US" sz="1800" b="1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fr-FR" sz="1800" b="1" i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-25</a:t>
                      </a:r>
                      <a:endParaRPr lang="en-US" sz="1800" b="1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600" b="1">
                        <a:latin typeface="Calibri"/>
                        <a:ea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fr-FR" sz="18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+40</a:t>
                      </a:r>
                      <a:endParaRPr lang="en-US" sz="1800" b="1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fr-FR" sz="1800" b="1" i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-15</a:t>
                      </a:r>
                      <a:endParaRPr lang="en-US" sz="1800" b="1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600" b="1">
                        <a:latin typeface="Calibri"/>
                        <a:ea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492529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fr-FR" sz="18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Validation fees NPOs</a:t>
                      </a:r>
                      <a:r>
                        <a:rPr lang="fr-FR" sz="1800" b="1" baseline="30000">
                          <a:solidFill>
                            <a:srgbClr val="000000"/>
                          </a:solidFill>
                          <a:latin typeface="Symbol"/>
                          <a:ea typeface="Times New Roman"/>
                          <a:cs typeface="Times New Roman"/>
                        </a:rPr>
                        <a:t>c</a:t>
                      </a:r>
                      <a:endParaRPr lang="en-US" sz="1800" b="1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600" b="1">
                        <a:latin typeface="Calibri"/>
                        <a:ea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fr-FR" sz="1800" b="1" i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-10</a:t>
                      </a:r>
                      <a:endParaRPr lang="en-US" sz="1800" b="1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fr-FR" sz="18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+10</a:t>
                      </a:r>
                      <a:endParaRPr lang="en-US" sz="1800" b="1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endParaRPr lang="en-US" sz="1800" b="1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600" b="1">
                        <a:latin typeface="Calibri"/>
                        <a:ea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492529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fr-FR" sz="18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Translation costs</a:t>
                      </a:r>
                      <a:r>
                        <a:rPr lang="fr-FR" sz="1800" b="1" baseline="30000">
                          <a:solidFill>
                            <a:srgbClr val="000000"/>
                          </a:solidFill>
                          <a:latin typeface="Symbol"/>
                          <a:ea typeface="Times New Roman"/>
                          <a:cs typeface="Times New Roman"/>
                        </a:rPr>
                        <a:t>d, e</a:t>
                      </a:r>
                      <a:endParaRPr lang="en-US" sz="1800" b="1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fr-FR" sz="1800" b="1" i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-20</a:t>
                      </a:r>
                      <a:endParaRPr lang="en-US" sz="1800" b="1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600" b="1">
                        <a:latin typeface="Calibri"/>
                        <a:ea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fr-FR" sz="1800" b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+</a:t>
                      </a:r>
                      <a:r>
                        <a:rPr lang="fr-FR" sz="1800" b="1" dirty="0" smtClean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129</a:t>
                      </a:r>
                      <a:endParaRPr lang="en-US" sz="1800" b="1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fr-FR" sz="1800" b="1" i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fr-FR" sz="1800" b="1" i="1" dirty="0" smtClean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129</a:t>
                      </a:r>
                      <a:endParaRPr lang="en-US" sz="1800" b="1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600" b="1">
                        <a:latin typeface="Calibri"/>
                        <a:ea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492529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fr-FR" sz="18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Filing patent translation</a:t>
                      </a:r>
                      <a:r>
                        <a:rPr lang="fr-FR" sz="1800" b="1" baseline="30000">
                          <a:solidFill>
                            <a:srgbClr val="000000"/>
                          </a:solidFill>
                          <a:latin typeface="Symbol"/>
                          <a:ea typeface="Times New Roman"/>
                          <a:cs typeface="Times New Roman"/>
                        </a:rPr>
                        <a:t>a</a:t>
                      </a:r>
                      <a:endParaRPr lang="en-US" sz="1800" b="1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600" b="1" dirty="0">
                        <a:latin typeface="Calibri"/>
                        <a:ea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600" b="1">
                        <a:latin typeface="Calibri"/>
                        <a:ea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fr-FR" sz="1800" b="1" dirty="0" smtClean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+60</a:t>
                      </a:r>
                      <a:endParaRPr lang="en-US" sz="1800" b="1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fr-FR" sz="1800" b="1" i="1" dirty="0" smtClean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-60</a:t>
                      </a:r>
                      <a:endParaRPr lang="en-US" sz="1800" b="1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600" b="1">
                        <a:latin typeface="Calibri"/>
                        <a:ea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492529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fr-FR" sz="18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Taking over representation</a:t>
                      </a:r>
                      <a:r>
                        <a:rPr lang="fr-FR" sz="1800" b="1" baseline="30000">
                          <a:solidFill>
                            <a:srgbClr val="000000"/>
                          </a:solidFill>
                          <a:latin typeface="Symbol"/>
                          <a:ea typeface="Times New Roman"/>
                          <a:cs typeface="Times New Roman"/>
                        </a:rPr>
                        <a:t>a</a:t>
                      </a:r>
                      <a:endParaRPr lang="en-US" sz="1800" b="1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600" b="1">
                        <a:latin typeface="Calibri"/>
                        <a:ea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600" b="1">
                        <a:latin typeface="Calibri"/>
                        <a:ea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fr-FR" sz="1800" b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+</a:t>
                      </a:r>
                      <a:r>
                        <a:rPr lang="fr-FR" sz="1800" b="1" dirty="0" smtClean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46</a:t>
                      </a:r>
                      <a:endParaRPr lang="en-US" sz="1800" b="1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fr-FR" sz="1800" b="1" i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fr-FR" sz="1800" b="1" i="1" dirty="0" smtClean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46</a:t>
                      </a:r>
                      <a:endParaRPr lang="en-US" sz="1800" b="1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600" b="1">
                        <a:latin typeface="Calibri"/>
                        <a:ea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492529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fr-FR" sz="18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Renewal fees</a:t>
                      </a:r>
                      <a:r>
                        <a:rPr lang="fr-FR" sz="1800" b="1" baseline="30000">
                          <a:solidFill>
                            <a:srgbClr val="000000"/>
                          </a:solidFill>
                          <a:latin typeface="Symbol"/>
                          <a:ea typeface="Times New Roman"/>
                          <a:cs typeface="Times New Roman"/>
                        </a:rPr>
                        <a:t>e</a:t>
                      </a:r>
                      <a:endParaRPr lang="en-US" sz="1800" b="1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fr-FR" sz="18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+88</a:t>
                      </a:r>
                      <a:endParaRPr lang="en-US" sz="1800" b="1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fr-FR" sz="18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+88 </a:t>
                      </a:r>
                      <a:endParaRPr lang="en-US" sz="1800" b="1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fr-FR" sz="1800" b="1" i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-176</a:t>
                      </a:r>
                      <a:endParaRPr lang="en-US" sz="1800" b="1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endParaRPr lang="en-US" sz="1800" b="1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600" b="1">
                        <a:latin typeface="Calibri"/>
                        <a:ea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492529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fr-FR" sz="18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Intermediary cost for maintenance</a:t>
                      </a:r>
                      <a:r>
                        <a:rPr lang="fr-FR" sz="1800" b="1" baseline="30000">
                          <a:solidFill>
                            <a:srgbClr val="000000"/>
                          </a:solidFill>
                          <a:latin typeface="Symbol"/>
                          <a:ea typeface="Times New Roman"/>
                          <a:cs typeface="Times New Roman"/>
                        </a:rPr>
                        <a:t>a</a:t>
                      </a:r>
                      <a:endParaRPr lang="en-US" sz="1800" b="1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600" b="1">
                        <a:latin typeface="Calibri"/>
                        <a:ea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600" b="1">
                        <a:latin typeface="Calibri"/>
                        <a:ea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fr-FR" sz="1800" b="1" dirty="0" smtClean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+20</a:t>
                      </a:r>
                      <a:endParaRPr lang="en-US" sz="1800" b="1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fr-FR" sz="1800" b="1" i="1" dirty="0" smtClean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-20</a:t>
                      </a:r>
                      <a:endParaRPr lang="en-US" sz="1800" b="1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600" b="1">
                        <a:latin typeface="Calibri"/>
                        <a:ea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985058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Drop in parallel litigation (Harhoff, 2009)</a:t>
                      </a:r>
                      <a:r>
                        <a:rPr lang="fr-FR" sz="1800" b="1" baseline="30000">
                          <a:solidFill>
                            <a:srgbClr val="000000"/>
                          </a:solidFill>
                          <a:latin typeface="Symbol"/>
                          <a:ea typeface="Times New Roman"/>
                          <a:cs typeface="Times New Roman"/>
                        </a:rPr>
                        <a:t> f</a:t>
                      </a:r>
                      <a:endParaRPr lang="en-US" sz="1800" b="1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b="1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b="1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fr-FR" sz="1800" b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+121</a:t>
                      </a:r>
                      <a:endParaRPr lang="en-US" sz="1800" b="1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endParaRPr lang="fr-FR" sz="1800" b="1">
                        <a:solidFill>
                          <a:srgbClr val="000000"/>
                        </a:solidFill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fr-FR" sz="1800" b="1" i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-121</a:t>
                      </a:r>
                      <a:endParaRPr lang="en-US" sz="1800" b="1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92529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fr-FR" sz="1800" b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Total</a:t>
                      </a:r>
                      <a:endParaRPr lang="en-US" sz="1800" b="1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fr-FR" sz="1800" b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+43</a:t>
                      </a:r>
                      <a:endParaRPr lang="en-US" sz="1800" b="1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fr-FR" sz="1800" b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+78</a:t>
                      </a:r>
                      <a:endParaRPr lang="en-US" sz="1800" b="1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fr-FR" sz="1800" b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+</a:t>
                      </a:r>
                      <a:r>
                        <a:rPr lang="fr-FR" sz="1800" b="1" dirty="0" smtClean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250</a:t>
                      </a:r>
                      <a:endParaRPr lang="en-US" sz="1800" b="1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fr-FR" sz="1800" b="1" i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fr-FR" sz="1800" b="1" i="1" dirty="0" smtClean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270</a:t>
                      </a:r>
                      <a:endParaRPr lang="en-US" sz="1800" b="1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fr-FR" sz="1800" b="1" i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-121</a:t>
                      </a:r>
                      <a:endParaRPr lang="en-US" sz="1800" b="1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5" name="Titre 1"/>
          <p:cNvSpPr txBox="1">
            <a:spLocks/>
          </p:cNvSpPr>
          <p:nvPr/>
        </p:nvSpPr>
        <p:spPr bwMode="auto">
          <a:xfrm>
            <a:off x="0" y="0"/>
            <a:ext cx="9144000" cy="990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>
              <a:defRPr/>
            </a:pPr>
            <a:r>
              <a:rPr kumimoji="0" lang="fr-BE" sz="2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Switching</a:t>
            </a:r>
            <a:r>
              <a:rPr kumimoji="0" lang="fr-BE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money </a:t>
            </a:r>
            <a:r>
              <a:rPr kumimoji="0" lang="fr-BE" sz="2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flows</a:t>
            </a:r>
            <a:r>
              <a:rPr kumimoji="0" lang="fr-BE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 by </a:t>
            </a:r>
            <a:r>
              <a:rPr kumimoji="0" lang="fr-BE" sz="2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actor</a:t>
            </a:r>
            <a:r>
              <a:rPr kumimoji="0" lang="fr-BE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, </a:t>
            </a:r>
            <a:r>
              <a:rPr kumimoji="0" lang="fr-BE" sz="2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with</a:t>
            </a:r>
            <a:r>
              <a:rPr kumimoji="0" lang="fr-BE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50,000 patents </a:t>
            </a:r>
            <a:r>
              <a:rPr kumimoji="0" lang="fr-BE" sz="2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under</a:t>
            </a:r>
            <a:r>
              <a:rPr kumimoji="0" lang="fr-BE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COMPAT</a:t>
            </a:r>
            <a:r>
              <a:rPr lang="fr-BE" sz="2200" b="1" kern="0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, (€ M)</a:t>
            </a:r>
            <a:endParaRPr kumimoji="0" lang="fr-FR" sz="2200" b="1" i="0" u="sng" strike="noStrike" kern="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392545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39D351-87DC-47AB-922E-6EA0C6AB8B9A}" type="slidenum">
              <a:rPr lang="fr-BE" smtClean="0"/>
              <a:pPr>
                <a:defRPr/>
              </a:pPr>
              <a:t>2</a:t>
            </a:fld>
            <a:endParaRPr lang="fr-BE"/>
          </a:p>
        </p:txBody>
      </p:sp>
      <p:sp>
        <p:nvSpPr>
          <p:cNvPr id="8" name="TextBox 7"/>
          <p:cNvSpPr txBox="1"/>
          <p:nvPr/>
        </p:nvSpPr>
        <p:spPr>
          <a:xfrm rot="20787363">
            <a:off x="167395" y="1789742"/>
            <a:ext cx="7869562" cy="1569660"/>
          </a:xfrm>
          <a:prstGeom prst="rect">
            <a:avLst/>
          </a:prstGeom>
          <a:solidFill>
            <a:srgbClr val="FCAD10"/>
          </a:solidFill>
        </p:spPr>
        <p:txBody>
          <a:bodyPr wrap="square" rtlCol="0">
            <a:spAutoFit/>
          </a:bodyPr>
          <a:lstStyle/>
          <a:p>
            <a:r>
              <a:rPr lang="fr-BE" sz="4800" b="1" dirty="0" smtClean="0">
                <a:latin typeface="Bodoni MT Condensed" pitchFamily="18" charset="0"/>
              </a:rPr>
              <a:t>So far…. </a:t>
            </a:r>
            <a:r>
              <a:rPr lang="fr-BE" sz="4800" b="1" dirty="0" err="1" smtClean="0">
                <a:latin typeface="Bodoni MT Condensed" pitchFamily="18" charset="0"/>
              </a:rPr>
              <a:t>Since</a:t>
            </a:r>
            <a:r>
              <a:rPr lang="fr-BE" sz="4800" b="1" dirty="0" smtClean="0">
                <a:latin typeface="Bodoni MT Condensed" pitchFamily="18" charset="0"/>
              </a:rPr>
              <a:t> 1958, or 1978…</a:t>
            </a:r>
          </a:p>
          <a:p>
            <a:r>
              <a:rPr lang="fr-BE" sz="4800" b="1" dirty="0" smtClean="0">
                <a:latin typeface="Bodoni MT Condensed" pitchFamily="18" charset="0"/>
              </a:rPr>
              <a:t>A non- </a:t>
            </a:r>
            <a:r>
              <a:rPr lang="fr-BE" sz="4800" b="1" dirty="0" err="1" smtClean="0">
                <a:latin typeface="Bodoni MT Condensed" pitchFamily="18" charset="0"/>
              </a:rPr>
              <a:t>European</a:t>
            </a:r>
            <a:r>
              <a:rPr lang="fr-BE" sz="4800" b="1" dirty="0" smtClean="0">
                <a:latin typeface="Bodoni MT Condensed" pitchFamily="18" charset="0"/>
              </a:rPr>
              <a:t> ‘</a:t>
            </a:r>
            <a:r>
              <a:rPr lang="fr-BE" sz="4800" b="1" dirty="0" err="1" smtClean="0">
                <a:latin typeface="Bodoni MT Condensed" pitchFamily="18" charset="0"/>
              </a:rPr>
              <a:t>European</a:t>
            </a:r>
            <a:r>
              <a:rPr lang="fr-BE" sz="4800" b="1" dirty="0" smtClean="0">
                <a:latin typeface="Bodoni MT Condensed" pitchFamily="18" charset="0"/>
              </a:rPr>
              <a:t>’ patent</a:t>
            </a:r>
            <a:endParaRPr lang="en-US" sz="4800" b="1" dirty="0">
              <a:latin typeface="Bodoni MT Condense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0217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3"/>
          <p:cNvSpPr>
            <a:spLocks noGrp="1"/>
          </p:cNvSpPr>
          <p:nvPr>
            <p:ph type="ftr" sz="quarter" idx="4294967295"/>
          </p:nvPr>
        </p:nvSpPr>
        <p:spPr>
          <a:xfrm>
            <a:off x="1295400" y="6477000"/>
            <a:ext cx="7239000" cy="381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© J. Danguy and B. van Pottelsberghe, 2009</a:t>
            </a:r>
            <a:endParaRPr lang="en-US" dirty="0"/>
          </a:p>
        </p:txBody>
      </p:sp>
      <p:sp>
        <p:nvSpPr>
          <p:cNvPr id="4" name="Espace réservé du numéro de diapositive 4"/>
          <p:cNvSpPr>
            <a:spLocks noGrp="1"/>
          </p:cNvSpPr>
          <p:nvPr>
            <p:ph type="sldNum" sz="quarter" idx="4294967295"/>
          </p:nvPr>
        </p:nvSpPr>
        <p:spPr>
          <a:xfrm>
            <a:off x="8534400" y="6400800"/>
            <a:ext cx="533400" cy="381000"/>
          </a:xfrm>
          <a:prstGeom prst="rect">
            <a:avLst/>
          </a:prstGeom>
        </p:spPr>
        <p:txBody>
          <a:bodyPr/>
          <a:lstStyle/>
          <a:p>
            <a:fld id="{418456F9-A3A5-4177-BB9E-15E09636B4A1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4294967295"/>
          </p:nvPr>
        </p:nvSpPr>
        <p:spPr>
          <a:xfrm>
            <a:off x="0" y="6597352"/>
            <a:ext cx="4932040" cy="26064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fr-FR" dirty="0" err="1" smtClean="0"/>
              <a:t>Mejer</a:t>
            </a:r>
            <a:r>
              <a:rPr lang="fr-FR" dirty="0" smtClean="0"/>
              <a:t> and van </a:t>
            </a:r>
            <a:r>
              <a:rPr lang="fr-FR" dirty="0" err="1" smtClean="0"/>
              <a:t>Pottelsberghe</a:t>
            </a:r>
            <a:r>
              <a:rPr lang="fr-FR" dirty="0" smtClean="0"/>
              <a:t> (2011, 2012)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556043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39D351-87DC-47AB-922E-6EA0C6AB8B9A}" type="slidenum">
              <a:rPr lang="fr-BE" smtClean="0"/>
              <a:pPr>
                <a:defRPr/>
              </a:pPr>
              <a:t>4</a:t>
            </a:fld>
            <a:endParaRPr lang="fr-BE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32656"/>
            <a:ext cx="8352928" cy="5926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Date Placeholder 4"/>
          <p:cNvSpPr>
            <a:spLocks noGrp="1"/>
          </p:cNvSpPr>
          <p:nvPr>
            <p:ph type="dt" sz="half" idx="4294967295"/>
          </p:nvPr>
        </p:nvSpPr>
        <p:spPr>
          <a:xfrm>
            <a:off x="0" y="6597352"/>
            <a:ext cx="4932040" cy="26064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fr-FR" dirty="0" err="1" smtClean="0"/>
              <a:t>Mejer</a:t>
            </a:r>
            <a:r>
              <a:rPr lang="fr-FR" dirty="0" smtClean="0"/>
              <a:t> and van </a:t>
            </a:r>
            <a:r>
              <a:rPr lang="fr-FR" dirty="0" err="1" smtClean="0"/>
              <a:t>Pottelsberghe</a:t>
            </a:r>
            <a:r>
              <a:rPr lang="fr-FR" dirty="0" smtClean="0"/>
              <a:t> (2011, 2012)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665820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0" y="6477000"/>
            <a:ext cx="7239000" cy="381000"/>
          </a:xfrm>
          <a:prstGeom prst="rect">
            <a:avLst/>
          </a:prstGeom>
        </p:spPr>
        <p:txBody>
          <a:bodyPr/>
          <a:lstStyle/>
          <a:p>
            <a:r>
              <a:rPr lang="en-US" sz="1600" b="1" dirty="0" smtClean="0"/>
              <a:t>© M. </a:t>
            </a:r>
            <a:r>
              <a:rPr lang="en-US" sz="1600" b="1" dirty="0" err="1" smtClean="0"/>
              <a:t>Mejer</a:t>
            </a:r>
            <a:r>
              <a:rPr lang="en-US" sz="1600" b="1" dirty="0" smtClean="0"/>
              <a:t> and B. van Pottelsberghe, 2012</a:t>
            </a:r>
            <a:endParaRPr lang="en-US" sz="1600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534400" y="6400800"/>
            <a:ext cx="533400" cy="381000"/>
          </a:xfrm>
          <a:prstGeom prst="rect">
            <a:avLst/>
          </a:prstGeom>
        </p:spPr>
        <p:txBody>
          <a:bodyPr/>
          <a:lstStyle/>
          <a:p>
            <a:fld id="{8AF0864F-4971-4A03-B9D0-832E00F7E93D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7" name="Picture 6" descr="money_expensiv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2883310" cy="3886200"/>
          </a:xfrm>
          <a:prstGeom prst="rect">
            <a:avLst/>
          </a:prstGeom>
        </p:spPr>
      </p:pic>
      <p:pic>
        <p:nvPicPr>
          <p:cNvPr id="8" name="Picture 7" descr="contradiction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15000" y="381000"/>
            <a:ext cx="2765361" cy="3856142"/>
          </a:xfrm>
          <a:prstGeom prst="rect">
            <a:avLst/>
          </a:prstGeom>
        </p:spPr>
      </p:pic>
      <p:pic>
        <p:nvPicPr>
          <p:cNvPr id="9" name="Picture 8" descr="diases_uncertainty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81000" y="4038600"/>
            <a:ext cx="2590800" cy="216644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819400" y="0"/>
            <a:ext cx="23622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800" b="1" dirty="0" err="1" smtClean="0"/>
              <a:t>Prohibitively</a:t>
            </a:r>
            <a:r>
              <a:rPr lang="fr-BE" sz="2800" b="1" dirty="0" smtClean="0"/>
              <a:t> </a:t>
            </a:r>
            <a:r>
              <a:rPr lang="fr-BE" sz="2800" b="1" dirty="0" err="1" smtClean="0"/>
              <a:t>expensive</a:t>
            </a:r>
            <a:r>
              <a:rPr lang="fr-BE" sz="2800" b="1" dirty="0" smtClean="0"/>
              <a:t>, for </a:t>
            </a:r>
            <a:r>
              <a:rPr lang="fr-BE" sz="2800" b="1" dirty="0" err="1" smtClean="0"/>
              <a:t>wrong</a:t>
            </a:r>
            <a:r>
              <a:rPr lang="fr-BE" sz="2800" b="1" dirty="0" smtClean="0"/>
              <a:t> </a:t>
            </a:r>
            <a:r>
              <a:rPr lang="fr-BE" sz="2800" b="1" dirty="0" err="1" smtClean="0"/>
              <a:t>reasons</a:t>
            </a:r>
            <a:endParaRPr lang="en-US" sz="28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971800" y="4267200"/>
            <a:ext cx="2362200" cy="138499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BE" sz="2800" b="1" dirty="0" err="1" smtClean="0"/>
              <a:t>Uncertainty</a:t>
            </a:r>
            <a:r>
              <a:rPr lang="fr-BE" sz="2800" b="1" dirty="0" smtClean="0"/>
              <a:t>,</a:t>
            </a:r>
          </a:p>
          <a:p>
            <a:r>
              <a:rPr lang="fr-BE" sz="2800" b="1" dirty="0" err="1" smtClean="0"/>
              <a:t>Parallell</a:t>
            </a:r>
            <a:r>
              <a:rPr lang="fr-BE" sz="2800" b="1" dirty="0" smtClean="0"/>
              <a:t> </a:t>
            </a:r>
            <a:r>
              <a:rPr lang="fr-BE" sz="2800" b="1" dirty="0" err="1" smtClean="0"/>
              <a:t>processes</a:t>
            </a:r>
            <a:endParaRPr lang="en-US" sz="28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5791200" y="4267200"/>
            <a:ext cx="236220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BE" sz="2800" b="1" dirty="0" err="1" smtClean="0"/>
              <a:t>Incongruous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624639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39D351-87DC-47AB-922E-6EA0C6AB8B9A}" type="slidenum">
              <a:rPr lang="fr-BE" smtClean="0"/>
              <a:pPr>
                <a:defRPr/>
              </a:pPr>
              <a:t>6</a:t>
            </a:fld>
            <a:endParaRPr lang="fr-BE"/>
          </a:p>
        </p:txBody>
      </p:sp>
      <p:sp>
        <p:nvSpPr>
          <p:cNvPr id="8" name="TextBox 7"/>
          <p:cNvSpPr txBox="1"/>
          <p:nvPr/>
        </p:nvSpPr>
        <p:spPr>
          <a:xfrm>
            <a:off x="160382" y="1361353"/>
            <a:ext cx="8373913" cy="3046988"/>
          </a:xfrm>
          <a:prstGeom prst="rect">
            <a:avLst/>
          </a:prstGeom>
          <a:solidFill>
            <a:srgbClr val="FCAD10"/>
          </a:solidFill>
        </p:spPr>
        <p:txBody>
          <a:bodyPr wrap="square" rtlCol="0">
            <a:spAutoFit/>
          </a:bodyPr>
          <a:lstStyle/>
          <a:p>
            <a:r>
              <a:rPr lang="fr-BE" sz="4800" b="1" dirty="0" smtClean="0">
                <a:latin typeface="Bodoni MT Condensed" pitchFamily="18" charset="0"/>
              </a:rPr>
              <a:t>A </a:t>
            </a:r>
            <a:r>
              <a:rPr lang="fr-BE" sz="4800" b="1" dirty="0" err="1" smtClean="0">
                <a:latin typeface="Bodoni MT Condensed" pitchFamily="18" charset="0"/>
              </a:rPr>
              <a:t>success</a:t>
            </a:r>
            <a:r>
              <a:rPr lang="fr-BE" sz="4800" b="1" dirty="0" smtClean="0">
                <a:latin typeface="Bodoni MT Condensed" pitchFamily="18" charset="0"/>
              </a:rPr>
              <a:t>?</a:t>
            </a:r>
          </a:p>
          <a:p>
            <a:endParaRPr lang="fr-BE" sz="4800" b="1" dirty="0">
              <a:latin typeface="Bodoni MT Condensed" pitchFamily="18" charset="0"/>
            </a:endParaRPr>
          </a:p>
          <a:p>
            <a:r>
              <a:rPr lang="fr-BE" sz="4800" b="1" dirty="0" err="1" smtClean="0">
                <a:latin typeface="Bodoni MT Condensed" pitchFamily="18" charset="0"/>
              </a:rPr>
              <a:t>Quality</a:t>
            </a:r>
            <a:r>
              <a:rPr lang="fr-BE" sz="4800" b="1" dirty="0" smtClean="0">
                <a:latin typeface="Bodoni MT Condensed" pitchFamily="18" charset="0"/>
              </a:rPr>
              <a:t>: </a:t>
            </a:r>
            <a:r>
              <a:rPr lang="fr-BE" sz="4800" b="1" dirty="0" err="1" smtClean="0">
                <a:latin typeface="Bodoni MT Condensed" pitchFamily="18" charset="0"/>
              </a:rPr>
              <a:t>yes</a:t>
            </a:r>
            <a:endParaRPr lang="fr-BE" sz="4800" b="1" dirty="0" smtClean="0">
              <a:latin typeface="Bodoni MT Condensed" pitchFamily="18" charset="0"/>
            </a:endParaRPr>
          </a:p>
          <a:p>
            <a:r>
              <a:rPr lang="fr-BE" sz="4800" b="1" dirty="0" err="1" smtClean="0">
                <a:latin typeface="Bodoni MT Condensed" pitchFamily="18" charset="0"/>
              </a:rPr>
              <a:t>Stimulate</a:t>
            </a:r>
            <a:r>
              <a:rPr lang="fr-BE" sz="4800" b="1" dirty="0" smtClean="0">
                <a:latin typeface="Bodoni MT Condensed" pitchFamily="18" charset="0"/>
              </a:rPr>
              <a:t> </a:t>
            </a:r>
            <a:r>
              <a:rPr lang="fr-BE" sz="4800" b="1" dirty="0" err="1" smtClean="0">
                <a:latin typeface="Bodoni MT Condensed" pitchFamily="18" charset="0"/>
              </a:rPr>
              <a:t>innovators</a:t>
            </a:r>
            <a:r>
              <a:rPr lang="fr-BE" sz="4800" b="1" dirty="0" smtClean="0">
                <a:latin typeface="Bodoni MT Condensed" pitchFamily="18" charset="0"/>
              </a:rPr>
              <a:t>?  </a:t>
            </a:r>
            <a:r>
              <a:rPr lang="fr-BE" sz="4800" b="1" dirty="0" err="1" smtClean="0">
                <a:latin typeface="Bodoni MT Condensed" pitchFamily="18" charset="0"/>
              </a:rPr>
              <a:t>Ask</a:t>
            </a:r>
            <a:r>
              <a:rPr lang="fr-BE" sz="4800" b="1" dirty="0" smtClean="0">
                <a:latin typeface="Bodoni MT Condensed" pitchFamily="18" charset="0"/>
              </a:rPr>
              <a:t> spin-</a:t>
            </a:r>
            <a:r>
              <a:rPr lang="fr-BE" sz="4800" b="1" smtClean="0">
                <a:latin typeface="Bodoni MT Condensed" pitchFamily="18" charset="0"/>
              </a:rPr>
              <a:t>offs</a:t>
            </a:r>
            <a:endParaRPr lang="fr-BE" sz="4800" b="1" dirty="0" smtClean="0">
              <a:latin typeface="Bodoni MT Condense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6091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39D351-87DC-47AB-922E-6EA0C6AB8B9A}" type="slidenum">
              <a:rPr lang="fr-BE" smtClean="0"/>
              <a:pPr>
                <a:defRPr/>
              </a:pPr>
              <a:t>7</a:t>
            </a:fld>
            <a:endParaRPr lang="fr-BE"/>
          </a:p>
        </p:txBody>
      </p:sp>
      <p:sp>
        <p:nvSpPr>
          <p:cNvPr id="8" name="TextBox 7"/>
          <p:cNvSpPr txBox="1"/>
          <p:nvPr/>
        </p:nvSpPr>
        <p:spPr>
          <a:xfrm rot="20787363">
            <a:off x="160382" y="1361353"/>
            <a:ext cx="8373913" cy="2308324"/>
          </a:xfrm>
          <a:prstGeom prst="rect">
            <a:avLst/>
          </a:prstGeom>
          <a:solidFill>
            <a:srgbClr val="FCAD10"/>
          </a:solidFill>
        </p:spPr>
        <p:txBody>
          <a:bodyPr wrap="square" rtlCol="0">
            <a:spAutoFit/>
          </a:bodyPr>
          <a:lstStyle/>
          <a:p>
            <a:r>
              <a:rPr lang="fr-BE" sz="4800" b="1" dirty="0" smtClean="0">
                <a:latin typeface="Bodoni MT Condensed" pitchFamily="18" charset="0"/>
              </a:rPr>
              <a:t>Do not </a:t>
            </a:r>
            <a:r>
              <a:rPr lang="fr-BE" sz="4800" b="1" dirty="0" err="1" smtClean="0">
                <a:latin typeface="Bodoni MT Condensed" pitchFamily="18" charset="0"/>
              </a:rPr>
              <a:t>expect</a:t>
            </a:r>
            <a:r>
              <a:rPr lang="fr-BE" sz="4800" b="1" dirty="0" smtClean="0">
                <a:latin typeface="Bodoni MT Condensed" pitchFamily="18" charset="0"/>
              </a:rPr>
              <a:t> </a:t>
            </a:r>
            <a:r>
              <a:rPr lang="fr-BE" sz="4800" b="1" dirty="0" err="1" smtClean="0">
                <a:latin typeface="Bodoni MT Condensed" pitchFamily="18" charset="0"/>
              </a:rPr>
              <a:t>much</a:t>
            </a:r>
            <a:r>
              <a:rPr lang="fr-BE" sz="4800" b="1" dirty="0" smtClean="0">
                <a:latin typeface="Bodoni MT Condensed" pitchFamily="18" charset="0"/>
              </a:rPr>
              <a:t> </a:t>
            </a:r>
            <a:r>
              <a:rPr lang="fr-BE" sz="4800" b="1" dirty="0" err="1" smtClean="0">
                <a:latin typeface="Bodoni MT Condensed" pitchFamily="18" charset="0"/>
              </a:rPr>
              <a:t>from</a:t>
            </a:r>
            <a:r>
              <a:rPr lang="fr-BE" sz="4800" b="1" dirty="0" smtClean="0">
                <a:latin typeface="Bodoni MT Condensed" pitchFamily="18" charset="0"/>
              </a:rPr>
              <a:t> the new ‘deal’</a:t>
            </a:r>
          </a:p>
          <a:p>
            <a:r>
              <a:rPr lang="fr-BE" sz="4800" b="1" dirty="0" smtClean="0">
                <a:latin typeface="Bodoni MT Condensed" pitchFamily="18" charset="0"/>
              </a:rPr>
              <a:t>(</a:t>
            </a:r>
            <a:r>
              <a:rPr lang="fr-BE" sz="4800" b="1" dirty="0" err="1" smtClean="0">
                <a:latin typeface="Bodoni MT Condensed" pitchFamily="18" charset="0"/>
              </a:rPr>
              <a:t>Beside</a:t>
            </a:r>
            <a:r>
              <a:rPr lang="fr-BE" sz="4800" b="1" dirty="0" smtClean="0">
                <a:latin typeface="Bodoni MT Condensed" pitchFamily="18" charset="0"/>
              </a:rPr>
              <a:t> the </a:t>
            </a:r>
            <a:r>
              <a:rPr lang="fr-BE" sz="4800" b="1" dirty="0" err="1" smtClean="0">
                <a:latin typeface="Bodoni MT Condensed" pitchFamily="18" charset="0"/>
              </a:rPr>
              <a:t>nice</a:t>
            </a:r>
            <a:r>
              <a:rPr lang="fr-BE" sz="4800" b="1" dirty="0" smtClean="0">
                <a:latin typeface="Bodoni MT Condensed" pitchFamily="18" charset="0"/>
              </a:rPr>
              <a:t> </a:t>
            </a:r>
            <a:r>
              <a:rPr lang="fr-BE" sz="4800" b="1" dirty="0" err="1" smtClean="0">
                <a:latin typeface="Bodoni MT Condensed" pitchFamily="18" charset="0"/>
              </a:rPr>
              <a:t>Newspapers</a:t>
            </a:r>
            <a:r>
              <a:rPr lang="fr-BE" sz="4800" b="1" dirty="0" smtClean="0">
                <a:latin typeface="Bodoni MT Condensed" pitchFamily="18" charset="0"/>
              </a:rPr>
              <a:t> </a:t>
            </a:r>
            <a:r>
              <a:rPr lang="fr-BE" sz="4800" b="1" dirty="0" err="1" smtClean="0">
                <a:latin typeface="Bodoni MT Condensed" pitchFamily="18" charset="0"/>
              </a:rPr>
              <a:t>headings</a:t>
            </a:r>
            <a:r>
              <a:rPr lang="fr-BE" sz="4800" b="1" dirty="0" smtClean="0">
                <a:latin typeface="Bodoni MT Condensed" pitchFamily="18" charset="0"/>
              </a:rPr>
              <a:t>)</a:t>
            </a:r>
          </a:p>
          <a:p>
            <a:r>
              <a:rPr lang="fr-BE" sz="4800" b="1" dirty="0" smtClean="0">
                <a:latin typeface="Bodoni MT Condensed" pitchFamily="18" charset="0"/>
              </a:rPr>
              <a:t>(a key first </a:t>
            </a:r>
            <a:r>
              <a:rPr lang="fr-BE" sz="4800" b="1" dirty="0" err="1" smtClean="0">
                <a:latin typeface="Bodoni MT Condensed" pitchFamily="18" charset="0"/>
              </a:rPr>
              <a:t>step</a:t>
            </a:r>
            <a:r>
              <a:rPr lang="fr-BE" sz="4800" b="1" dirty="0" smtClean="0">
                <a:latin typeface="Bodoni MT Condensed" pitchFamily="18" charset="0"/>
              </a:rPr>
              <a:t>, but </a:t>
            </a:r>
            <a:r>
              <a:rPr lang="fr-BE" sz="4800" b="1" dirty="0" err="1" smtClean="0">
                <a:latin typeface="Bodoni MT Condensed" pitchFamily="18" charset="0"/>
              </a:rPr>
              <a:t>only</a:t>
            </a:r>
            <a:r>
              <a:rPr lang="fr-BE" sz="4800" b="1" dirty="0" smtClean="0">
                <a:latin typeface="Bodoni MT Condensed" pitchFamily="18" charset="0"/>
              </a:rPr>
              <a:t> ‘first’)</a:t>
            </a:r>
          </a:p>
        </p:txBody>
      </p:sp>
    </p:spTree>
    <p:extLst>
      <p:ext uri="{BB962C8B-B14F-4D97-AF65-F5344CB8AC3E}">
        <p14:creationId xmlns:p14="http://schemas.microsoft.com/office/powerpoint/2010/main" val="1078017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39D351-87DC-47AB-922E-6EA0C6AB8B9A}" type="slidenum">
              <a:rPr lang="fr-BE" smtClean="0"/>
              <a:pPr>
                <a:defRPr/>
              </a:pPr>
              <a:t>8</a:t>
            </a:fld>
            <a:endParaRPr lang="fr-BE"/>
          </a:p>
        </p:txBody>
      </p:sp>
      <p:sp>
        <p:nvSpPr>
          <p:cNvPr id="10" name="TextBox 9"/>
          <p:cNvSpPr txBox="1"/>
          <p:nvPr/>
        </p:nvSpPr>
        <p:spPr>
          <a:xfrm rot="21388716">
            <a:off x="332362" y="697860"/>
            <a:ext cx="6685960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fr-BE" sz="4000" b="1" dirty="0" smtClean="0">
                <a:latin typeface="Bodoni MT Condensed" pitchFamily="18" charset="0"/>
              </a:rPr>
              <a:t>The New Deal: </a:t>
            </a:r>
            <a:r>
              <a:rPr lang="fr-BE" sz="4000" b="1" dirty="0" err="1" smtClean="0">
                <a:latin typeface="Bodoni MT Condensed" pitchFamily="18" charset="0"/>
              </a:rPr>
              <a:t>adding</a:t>
            </a:r>
            <a:r>
              <a:rPr lang="fr-BE" sz="4000" b="1" dirty="0" smtClean="0">
                <a:latin typeface="Bodoni MT Condensed" pitchFamily="18" charset="0"/>
              </a:rPr>
              <a:t> a </a:t>
            </a:r>
            <a:r>
              <a:rPr lang="fr-BE" sz="4000" b="1" dirty="0" err="1" smtClean="0">
                <a:latin typeface="Bodoni MT Condensed" pitchFamily="18" charset="0"/>
              </a:rPr>
              <a:t>third</a:t>
            </a:r>
            <a:r>
              <a:rPr lang="fr-BE" sz="4000" b="1" dirty="0" smtClean="0">
                <a:latin typeface="Bodoni MT Condensed" pitchFamily="18" charset="0"/>
              </a:rPr>
              <a:t> layer…</a:t>
            </a:r>
            <a:endParaRPr lang="en-US" sz="4000" b="1" dirty="0">
              <a:latin typeface="Bodoni MT Condensed" pitchFamily="18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1383123" y="4006026"/>
            <a:ext cx="432048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1865875" y="2429272"/>
            <a:ext cx="432048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2297923" y="3169278"/>
            <a:ext cx="432048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/>
          <p:cNvSpPr/>
          <p:nvPr/>
        </p:nvSpPr>
        <p:spPr>
          <a:xfrm>
            <a:off x="2664605" y="2023084"/>
            <a:ext cx="432048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/>
          <p:cNvSpPr/>
          <p:nvPr/>
        </p:nvSpPr>
        <p:spPr>
          <a:xfrm>
            <a:off x="3076981" y="3555341"/>
            <a:ext cx="432048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>
            <a:off x="2525652" y="3771365"/>
            <a:ext cx="432048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/>
          <p:cNvSpPr/>
          <p:nvPr/>
        </p:nvSpPr>
        <p:spPr>
          <a:xfrm>
            <a:off x="3667127" y="4074005"/>
            <a:ext cx="432048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/>
          <p:cNvSpPr/>
          <p:nvPr/>
        </p:nvSpPr>
        <p:spPr>
          <a:xfrm>
            <a:off x="1770348" y="4520788"/>
            <a:ext cx="432048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/>
          <p:cNvSpPr/>
          <p:nvPr/>
        </p:nvSpPr>
        <p:spPr>
          <a:xfrm>
            <a:off x="2448581" y="4437112"/>
            <a:ext cx="432048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/>
          <p:cNvSpPr/>
          <p:nvPr/>
        </p:nvSpPr>
        <p:spPr>
          <a:xfrm>
            <a:off x="1929299" y="3985229"/>
            <a:ext cx="432048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/>
          <p:cNvSpPr/>
          <p:nvPr/>
        </p:nvSpPr>
        <p:spPr>
          <a:xfrm>
            <a:off x="1619672" y="3280048"/>
            <a:ext cx="432048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Oval 17"/>
          <p:cNvSpPr/>
          <p:nvPr/>
        </p:nvSpPr>
        <p:spPr>
          <a:xfrm>
            <a:off x="1403648" y="2736522"/>
            <a:ext cx="432048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 18"/>
          <p:cNvSpPr/>
          <p:nvPr/>
        </p:nvSpPr>
        <p:spPr>
          <a:xfrm>
            <a:off x="3626786" y="3280048"/>
            <a:ext cx="432048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/>
          <p:cNvSpPr/>
          <p:nvPr/>
        </p:nvSpPr>
        <p:spPr>
          <a:xfrm>
            <a:off x="3600358" y="2607078"/>
            <a:ext cx="432048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val 20"/>
          <p:cNvSpPr/>
          <p:nvPr/>
        </p:nvSpPr>
        <p:spPr>
          <a:xfrm>
            <a:off x="2435261" y="2600436"/>
            <a:ext cx="432048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/>
          <p:cNvSpPr/>
          <p:nvPr/>
        </p:nvSpPr>
        <p:spPr>
          <a:xfrm>
            <a:off x="4219890" y="2921678"/>
            <a:ext cx="432048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 22"/>
          <p:cNvSpPr/>
          <p:nvPr/>
        </p:nvSpPr>
        <p:spPr>
          <a:xfrm>
            <a:off x="4175375" y="3712096"/>
            <a:ext cx="432048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Oval 23"/>
          <p:cNvSpPr/>
          <p:nvPr/>
        </p:nvSpPr>
        <p:spPr>
          <a:xfrm>
            <a:off x="4788024" y="3157700"/>
            <a:ext cx="432048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ounded Rectangle 2"/>
          <p:cNvSpPr/>
          <p:nvPr/>
        </p:nvSpPr>
        <p:spPr>
          <a:xfrm>
            <a:off x="3600358" y="2385156"/>
            <a:ext cx="1835738" cy="2307540"/>
          </a:xfrm>
          <a:prstGeom prst="roundRect">
            <a:avLst/>
          </a:prstGeom>
          <a:solidFill>
            <a:srgbClr val="FF0000">
              <a:alpha val="4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/>
          <p:cNvSpPr/>
          <p:nvPr/>
        </p:nvSpPr>
        <p:spPr>
          <a:xfrm>
            <a:off x="723419" y="1582325"/>
            <a:ext cx="5544616" cy="3960440"/>
          </a:xfrm>
          <a:prstGeom prst="ellipse">
            <a:avLst/>
          </a:prstGeom>
          <a:solidFill>
            <a:srgbClr val="00B0F0">
              <a:alpha val="4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Oval 25"/>
          <p:cNvSpPr/>
          <p:nvPr/>
        </p:nvSpPr>
        <p:spPr>
          <a:xfrm>
            <a:off x="971600" y="3353726"/>
            <a:ext cx="411523" cy="417639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Oval 26"/>
          <p:cNvSpPr/>
          <p:nvPr/>
        </p:nvSpPr>
        <p:spPr>
          <a:xfrm>
            <a:off x="447310" y="1505381"/>
            <a:ext cx="5832648" cy="4037384"/>
          </a:xfrm>
          <a:prstGeom prst="ellipse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8" name="Oval 27"/>
          <p:cNvSpPr/>
          <p:nvPr/>
        </p:nvSpPr>
        <p:spPr>
          <a:xfrm>
            <a:off x="6300192" y="1546467"/>
            <a:ext cx="432048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Oval 28"/>
          <p:cNvSpPr/>
          <p:nvPr/>
        </p:nvSpPr>
        <p:spPr>
          <a:xfrm>
            <a:off x="6300192" y="2191762"/>
            <a:ext cx="864096" cy="72991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Oval 29"/>
          <p:cNvSpPr/>
          <p:nvPr/>
        </p:nvSpPr>
        <p:spPr>
          <a:xfrm>
            <a:off x="6340278" y="3198205"/>
            <a:ext cx="1976138" cy="1307848"/>
          </a:xfrm>
          <a:prstGeom prst="ellipse">
            <a:avLst/>
          </a:prstGeom>
          <a:solidFill>
            <a:schemeClr val="accent5">
              <a:alpha val="3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TextBox 30"/>
          <p:cNvSpPr txBox="1"/>
          <p:nvPr/>
        </p:nvSpPr>
        <p:spPr>
          <a:xfrm>
            <a:off x="7033750" y="1427540"/>
            <a:ext cx="15706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/>
              <a:t>National</a:t>
            </a:r>
            <a:endParaRPr lang="en-GB" dirty="0"/>
          </a:p>
        </p:txBody>
      </p:sp>
      <p:sp>
        <p:nvSpPr>
          <p:cNvPr id="32" name="TextBox 31"/>
          <p:cNvSpPr txBox="1"/>
          <p:nvPr/>
        </p:nvSpPr>
        <p:spPr>
          <a:xfrm>
            <a:off x="7304102" y="2275964"/>
            <a:ext cx="15706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err="1" smtClean="0"/>
              <a:t>European</a:t>
            </a:r>
            <a:endParaRPr lang="en-GB" dirty="0"/>
          </a:p>
        </p:txBody>
      </p:sp>
      <p:sp>
        <p:nvSpPr>
          <p:cNvPr id="33" name="TextBox 32"/>
          <p:cNvSpPr txBox="1"/>
          <p:nvPr/>
        </p:nvSpPr>
        <p:spPr>
          <a:xfrm>
            <a:off x="7819099" y="2910716"/>
            <a:ext cx="12173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/>
              <a:t>EU </a:t>
            </a:r>
            <a:r>
              <a:rPr lang="fr-BE" dirty="0" err="1" smtClean="0"/>
              <a:t>now</a:t>
            </a:r>
            <a:endParaRPr lang="en-GB" dirty="0"/>
          </a:p>
        </p:txBody>
      </p:sp>
      <p:sp>
        <p:nvSpPr>
          <p:cNvPr id="34" name="Oval 33"/>
          <p:cNvSpPr/>
          <p:nvPr/>
        </p:nvSpPr>
        <p:spPr>
          <a:xfrm>
            <a:off x="6316033" y="4610309"/>
            <a:ext cx="1976138" cy="1307848"/>
          </a:xfrm>
          <a:prstGeom prst="ellipse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TextBox 34"/>
          <p:cNvSpPr txBox="1"/>
          <p:nvPr/>
        </p:nvSpPr>
        <p:spPr>
          <a:xfrm>
            <a:off x="8021778" y="4468470"/>
            <a:ext cx="12173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/>
              <a:t>Real EU?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2661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26" grpId="0" animBg="1"/>
      <p:bldP spid="27" grpId="0" animBg="1"/>
      <p:bldP spid="29" grpId="0" animBg="1"/>
      <p:bldP spid="30" grpId="0" animBg="1"/>
      <p:bldP spid="32" grpId="0"/>
      <p:bldP spid="33" grpId="0"/>
      <p:bldP spid="34" grpId="0" animBg="1"/>
      <p:bldP spid="3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4896544"/>
          </a:xfrm>
        </p:spPr>
        <p:txBody>
          <a:bodyPr/>
          <a:lstStyle/>
          <a:p>
            <a:r>
              <a:rPr lang="fr-BE" sz="2400" b="1" dirty="0" smtClean="0"/>
              <a:t>Great move, </a:t>
            </a:r>
            <a:r>
              <a:rPr lang="fr-BE" sz="2400" b="1" dirty="0" err="1" smtClean="0"/>
              <a:t>we</a:t>
            </a:r>
            <a:r>
              <a:rPr lang="fr-BE" sz="2400" b="1" dirty="0" smtClean="0"/>
              <a:t> are close to </a:t>
            </a:r>
            <a:r>
              <a:rPr lang="fr-BE" sz="2400" b="1" dirty="0" err="1" smtClean="0"/>
              <a:t>it</a:t>
            </a:r>
            <a:r>
              <a:rPr lang="fr-BE" sz="2400" b="1" dirty="0" smtClean="0"/>
              <a:t>!!</a:t>
            </a:r>
          </a:p>
          <a:p>
            <a:endParaRPr lang="en-GB" sz="2400" b="1" dirty="0" smtClean="0"/>
          </a:p>
          <a:p>
            <a:r>
              <a:rPr lang="en-GB" sz="2400" b="1" dirty="0" smtClean="0"/>
              <a:t>Need for an exclusive EU patent (1 layer) </a:t>
            </a:r>
          </a:p>
          <a:p>
            <a:endParaRPr lang="fr-BE" sz="2400" b="1" dirty="0"/>
          </a:p>
          <a:p>
            <a:r>
              <a:rPr lang="en-GB" sz="2400" b="1" u="sng" dirty="0" smtClean="0"/>
              <a:t>NPOs should change their business plan: e.g.,</a:t>
            </a:r>
          </a:p>
          <a:p>
            <a:pPr lvl="1"/>
            <a:r>
              <a:rPr lang="fr-BE" sz="2000" b="1" u="sng" dirty="0" err="1" smtClean="0"/>
              <a:t>Search</a:t>
            </a:r>
            <a:r>
              <a:rPr lang="fr-BE" sz="2000" b="1" u="sng" dirty="0" smtClean="0"/>
              <a:t> services </a:t>
            </a:r>
            <a:r>
              <a:rPr lang="fr-BE" sz="2000" b="1" u="sng" dirty="0" err="1" smtClean="0"/>
              <a:t>before</a:t>
            </a:r>
            <a:r>
              <a:rPr lang="fr-BE" sz="2000" b="1" u="sng" dirty="0" smtClean="0"/>
              <a:t> </a:t>
            </a:r>
            <a:r>
              <a:rPr lang="fr-BE" sz="2000" b="1" u="sng" dirty="0" err="1" smtClean="0"/>
              <a:t>priority</a:t>
            </a:r>
            <a:r>
              <a:rPr lang="fr-BE" sz="2000" b="1" u="sng" dirty="0" smtClean="0"/>
              <a:t> </a:t>
            </a:r>
            <a:r>
              <a:rPr lang="fr-BE" sz="2000" b="1" u="sng" dirty="0" err="1" smtClean="0"/>
              <a:t>filings</a:t>
            </a:r>
            <a:r>
              <a:rPr lang="fr-BE" sz="2000" b="1" u="sng" dirty="0" smtClean="0"/>
              <a:t>?</a:t>
            </a:r>
          </a:p>
          <a:p>
            <a:pPr lvl="1"/>
            <a:r>
              <a:rPr lang="fr-BE" sz="2000" b="1" u="sng" dirty="0" err="1" smtClean="0"/>
              <a:t>Search</a:t>
            </a:r>
            <a:r>
              <a:rPr lang="fr-BE" sz="2000" b="1" u="sng" dirty="0" smtClean="0"/>
              <a:t> reports </a:t>
            </a:r>
            <a:r>
              <a:rPr lang="fr-BE" sz="2000" b="1" u="sng" dirty="0" err="1" smtClean="0"/>
              <a:t>during</a:t>
            </a:r>
            <a:r>
              <a:rPr lang="fr-BE" sz="2000" b="1" u="sng" dirty="0" smtClean="0"/>
              <a:t> the first </a:t>
            </a:r>
            <a:r>
              <a:rPr lang="fr-BE" sz="2000" b="1" u="sng" dirty="0" err="1" smtClean="0"/>
              <a:t>year</a:t>
            </a:r>
            <a:r>
              <a:rPr lang="fr-BE" sz="2000" b="1" u="sng" dirty="0" smtClean="0"/>
              <a:t> (Paris Convention)?</a:t>
            </a:r>
          </a:p>
          <a:p>
            <a:pPr lvl="1"/>
            <a:r>
              <a:rPr lang="fr-BE" sz="2000" b="1" u="sng" dirty="0" err="1" smtClean="0"/>
              <a:t>Advices</a:t>
            </a:r>
            <a:r>
              <a:rPr lang="fr-BE" sz="2000" b="1" u="sng" dirty="0" smtClean="0"/>
              <a:t> for </a:t>
            </a:r>
            <a:r>
              <a:rPr lang="fr-BE" sz="2000" b="1" u="sng" dirty="0" err="1" smtClean="0"/>
              <a:t>filing</a:t>
            </a:r>
            <a:r>
              <a:rPr lang="fr-BE" sz="2000" b="1" u="sng" dirty="0" smtClean="0"/>
              <a:t> </a:t>
            </a:r>
            <a:r>
              <a:rPr lang="fr-BE" sz="2000" b="1" u="sng" dirty="0" err="1" smtClean="0"/>
              <a:t>strategies</a:t>
            </a:r>
            <a:r>
              <a:rPr lang="fr-BE" sz="2000" b="1" u="sng" dirty="0"/>
              <a:t>?</a:t>
            </a:r>
            <a:endParaRPr lang="fr-BE" sz="2000" b="1" u="sng" dirty="0" smtClean="0"/>
          </a:p>
          <a:p>
            <a:pPr lvl="1"/>
            <a:r>
              <a:rPr lang="fr-BE" sz="2000" b="1" u="sng" dirty="0" err="1" smtClean="0"/>
              <a:t>Advices</a:t>
            </a:r>
            <a:r>
              <a:rPr lang="fr-BE" sz="2000" b="1" u="sng" dirty="0" smtClean="0"/>
              <a:t> for </a:t>
            </a:r>
            <a:r>
              <a:rPr lang="fr-BE" sz="2000" b="1" u="sng" dirty="0" err="1" smtClean="0"/>
              <a:t>litigations</a:t>
            </a:r>
            <a:r>
              <a:rPr lang="fr-BE" sz="2000" b="1" u="sng" dirty="0" smtClean="0"/>
              <a:t>?</a:t>
            </a:r>
          </a:p>
          <a:p>
            <a:pPr lvl="1"/>
            <a:r>
              <a:rPr lang="fr-BE" sz="2000" b="1" u="sng" dirty="0" smtClean="0"/>
              <a:t>FTO services?</a:t>
            </a:r>
          </a:p>
          <a:p>
            <a:pPr lvl="1"/>
            <a:r>
              <a:rPr lang="fr-BE" sz="2000" b="1" u="sng" dirty="0" smtClean="0"/>
              <a:t>PCT </a:t>
            </a:r>
            <a:r>
              <a:rPr lang="fr-BE" sz="2000" b="1" u="sng" dirty="0" err="1" smtClean="0"/>
              <a:t>searches</a:t>
            </a:r>
            <a:r>
              <a:rPr lang="fr-BE" sz="2000" b="1" u="sng" dirty="0" smtClean="0"/>
              <a:t> </a:t>
            </a:r>
            <a:r>
              <a:rPr lang="fr-BE" sz="2000" b="1" u="sng" dirty="0" err="1" smtClean="0"/>
              <a:t>coordinated</a:t>
            </a:r>
            <a:r>
              <a:rPr lang="fr-BE" sz="2000" b="1" u="sng" dirty="0" smtClean="0"/>
              <a:t> by EPO?</a:t>
            </a:r>
          </a:p>
          <a:p>
            <a:pPr lvl="1"/>
            <a:r>
              <a:rPr lang="fr-BE" sz="2000" b="1" u="sng" dirty="0" smtClean="0"/>
              <a:t>Support to the EPO ‘</a:t>
            </a:r>
            <a:r>
              <a:rPr lang="fr-BE" sz="2000" b="1" u="sng" dirty="0" err="1" smtClean="0"/>
              <a:t>small</a:t>
            </a:r>
            <a:r>
              <a:rPr lang="fr-BE" sz="2000" b="1" u="sng" dirty="0" smtClean="0"/>
              <a:t>’ ‘</a:t>
            </a:r>
            <a:r>
              <a:rPr lang="fr-BE" sz="2000" b="1" u="sng" dirty="0" err="1" smtClean="0"/>
              <a:t>backlog</a:t>
            </a:r>
            <a:r>
              <a:rPr lang="fr-BE" sz="2000" b="1" u="sng" dirty="0" smtClean="0"/>
              <a:t>’?</a:t>
            </a:r>
            <a:endParaRPr lang="en-GB" sz="2000" b="1" dirty="0"/>
          </a:p>
          <a:p>
            <a:endParaRPr lang="en-GB" sz="2400" b="1" dirty="0" smtClean="0"/>
          </a:p>
          <a:p>
            <a:endParaRPr lang="en-GB" sz="2400" b="1" dirty="0" smtClean="0"/>
          </a:p>
          <a:p>
            <a:endParaRPr lang="en-GB" sz="2400" b="1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39D351-87DC-47AB-922E-6EA0C6AB8B9A}" type="slidenum">
              <a:rPr lang="fr-BE" smtClean="0"/>
              <a:pPr>
                <a:defRPr/>
              </a:pPr>
              <a:t>9</a:t>
            </a:fld>
            <a:endParaRPr lang="fr-BE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07504" y="0"/>
            <a:ext cx="9036496" cy="1000108"/>
          </a:xfrm>
        </p:spPr>
        <p:txBody>
          <a:bodyPr/>
          <a:lstStyle/>
          <a:p>
            <a:pPr algn="l"/>
            <a:r>
              <a:rPr lang="en-GB" sz="28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An efficient European patent system…</a:t>
            </a:r>
            <a:endParaRPr lang="en-US" sz="2800" b="1" dirty="0" smtClean="0">
              <a:solidFill>
                <a:srgbClr val="C00000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15956</TotalTime>
  <Words>370</Words>
  <Application>Microsoft Office PowerPoint</Application>
  <PresentationFormat>On-screen Show (4:3)</PresentationFormat>
  <Paragraphs>108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Thème Office</vt:lpstr>
      <vt:lpstr>The long March…  April 2012, Strasbourg, CEIPI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An efficient European patent system…</vt:lpstr>
      <vt:lpstr>PowerPoint Presentation</vt:lpstr>
      <vt:lpstr>Main references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Christine Pillon</dc:creator>
  <cp:lastModifiedBy>.</cp:lastModifiedBy>
  <cp:revision>321</cp:revision>
  <dcterms:created xsi:type="dcterms:W3CDTF">2008-12-03T11:08:58Z</dcterms:created>
  <dcterms:modified xsi:type="dcterms:W3CDTF">2012-04-26T10:50:56Z</dcterms:modified>
</cp:coreProperties>
</file>