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09" r:id="rId3"/>
    <p:sldId id="303" r:id="rId4"/>
    <p:sldId id="302" r:id="rId5"/>
    <p:sldId id="274" r:id="rId6"/>
    <p:sldId id="321" r:id="rId7"/>
    <p:sldId id="320" r:id="rId8"/>
    <p:sldId id="315" r:id="rId9"/>
    <p:sldId id="319" r:id="rId10"/>
    <p:sldId id="317" r:id="rId11"/>
    <p:sldId id="318" r:id="rId12"/>
    <p:sldId id="312" r:id="rId13"/>
    <p:sldId id="304" r:id="rId14"/>
    <p:sldId id="299" r:id="rId15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429"/>
    <a:srgbClr val="4A2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9" autoAdjust="0"/>
  </p:normalViewPr>
  <p:slideViewPr>
    <p:cSldViewPr>
      <p:cViewPr>
        <p:scale>
          <a:sx n="80" d="100"/>
          <a:sy n="80" d="100"/>
        </p:scale>
        <p:origin x="-1800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54" y="-108"/>
      </p:cViewPr>
      <p:guideLst>
        <p:guide orient="horz" pos="310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0665" cy="494107"/>
          </a:xfrm>
          <a:prstGeom prst="rect">
            <a:avLst/>
          </a:prstGeom>
        </p:spPr>
        <p:txBody>
          <a:bodyPr vert="horz" lIns="90428" tIns="45214" rIns="90428" bIns="45214" rtlCol="0"/>
          <a:lstStyle>
            <a:lvl1pPr algn="l">
              <a:defRPr sz="11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8" y="2"/>
            <a:ext cx="2890665" cy="494107"/>
          </a:xfrm>
          <a:prstGeom prst="rect">
            <a:avLst/>
          </a:prstGeom>
        </p:spPr>
        <p:txBody>
          <a:bodyPr vert="horz" lIns="90428" tIns="45214" rIns="90428" bIns="45214" rtlCol="0"/>
          <a:lstStyle>
            <a:lvl1pPr algn="r">
              <a:defRPr sz="1100"/>
            </a:lvl1pPr>
          </a:lstStyle>
          <a:p>
            <a:fld id="{169BEA83-D1EB-4DA2-9C13-B4FFC45E00EC}" type="datetimeFigureOut">
              <a:rPr lang="nl-NL" smtClean="0"/>
              <a:t>24-4-2012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6980"/>
            <a:ext cx="2890665" cy="494107"/>
          </a:xfrm>
          <a:prstGeom prst="rect">
            <a:avLst/>
          </a:prstGeom>
        </p:spPr>
        <p:txBody>
          <a:bodyPr vert="horz" lIns="90428" tIns="45214" rIns="90428" bIns="45214" rtlCol="0" anchor="b"/>
          <a:lstStyle>
            <a:lvl1pPr algn="l">
              <a:defRPr sz="11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8" y="9376980"/>
            <a:ext cx="2890665" cy="494107"/>
          </a:xfrm>
          <a:prstGeom prst="rect">
            <a:avLst/>
          </a:prstGeom>
        </p:spPr>
        <p:txBody>
          <a:bodyPr vert="horz" lIns="90428" tIns="45214" rIns="90428" bIns="45214" rtlCol="0" anchor="b"/>
          <a:lstStyle>
            <a:lvl1pPr algn="r">
              <a:defRPr sz="1100"/>
            </a:lvl1pPr>
          </a:lstStyle>
          <a:p>
            <a:fld id="{D2BFC96B-5A81-4269-94C9-08B8D4449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884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1" y="2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9F68E-6A11-4F07-A17A-C793699B57F8}" type="datetimeFigureOut">
              <a:rPr lang="nl-NL" smtClean="0"/>
              <a:t>24-4-2012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89477"/>
            <a:ext cx="5335588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1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7FDAF-3D22-488A-B774-942CAB2CA42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72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4"/>
          <p:cNvSpPr>
            <a:spLocks noChangeArrowheads="1"/>
          </p:cNvSpPr>
          <p:nvPr userDrawn="1"/>
        </p:nvSpPr>
        <p:spPr bwMode="auto">
          <a:xfrm>
            <a:off x="1676400" y="381000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smtClean="0">
                <a:solidFill>
                  <a:srgbClr val="4A3429"/>
                </a:solidFill>
                <a:latin typeface="Verdana" charset="0"/>
                <a:ea typeface="ＭＳ Ｐゴシック" charset="-128"/>
              </a:rPr>
              <a:t>[TITLE IN CAPS, VERDANA, 32]</a:t>
            </a:r>
          </a:p>
        </p:txBody>
      </p:sp>
      <p:pic>
        <p:nvPicPr>
          <p:cNvPr id="3" name="Afbeelding 5" descr="HOYNG MONEGIER TEM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8" y="0"/>
            <a:ext cx="78486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8534400" y="6381328"/>
            <a:ext cx="502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9E383AB-01CE-4956-8D65-DE0F0661B2E2}" type="slidenum">
              <a:rPr lang="nl-NL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‹#›</a:t>
            </a:fld>
            <a:endParaRPr lang="nl-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7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HOYNG MONEGIER TEMP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11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4436"/>
                </a:solidFill>
                <a:latin typeface="Verdana"/>
              </a:defRPr>
            </a:lvl1pPr>
            <a:lvl2pPr>
              <a:buClr>
                <a:srgbClr val="77831B"/>
              </a:buClr>
              <a:buFont typeface="Wingdings" charset="2"/>
              <a:buChar char="§"/>
              <a:defRPr>
                <a:solidFill>
                  <a:srgbClr val="5C4436"/>
                </a:solidFill>
                <a:latin typeface="Verdana"/>
              </a:defRPr>
            </a:lvl2pPr>
            <a:lvl3pPr>
              <a:defRPr>
                <a:solidFill>
                  <a:srgbClr val="5C4436"/>
                </a:solidFill>
                <a:latin typeface="Verdana"/>
              </a:defRPr>
            </a:lvl3pPr>
            <a:lvl4pPr>
              <a:buClr>
                <a:srgbClr val="77831B"/>
              </a:buClr>
              <a:buFont typeface="Wingdings" charset="2"/>
              <a:buChar char="§"/>
              <a:defRPr sz="1800" b="0">
                <a:solidFill>
                  <a:srgbClr val="5C4436"/>
                </a:solidFill>
                <a:latin typeface="Verdana"/>
              </a:defRPr>
            </a:lvl4pPr>
            <a:lvl5pPr>
              <a:buClr>
                <a:srgbClr val="77831B"/>
              </a:buClr>
              <a:buFont typeface="Wingdings" charset="2"/>
              <a:buChar char="§"/>
              <a:defRPr sz="1600" b="0">
                <a:solidFill>
                  <a:srgbClr val="5C4436"/>
                </a:solidFill>
                <a:latin typeface="Verdana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944562"/>
          </a:xfrm>
        </p:spPr>
        <p:txBody>
          <a:bodyPr/>
          <a:lstStyle>
            <a:lvl1pPr algn="l">
              <a:defRPr sz="2400" b="0" cap="all" baseline="0">
                <a:solidFill>
                  <a:srgbClr val="5C4436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160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HOYNG MONEGIER TEMP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 userDrawn="1"/>
        </p:nvSpPr>
        <p:spPr bwMode="auto">
          <a:xfrm>
            <a:off x="1371600" y="152400"/>
            <a:ext cx="73152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>
                <a:solidFill>
                  <a:srgbClr val="5C4436"/>
                </a:solidFill>
                <a:latin typeface="Verdana" charset="0"/>
              </a:rPr>
              <a:t>Titelstijl van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6400" y="4406900"/>
            <a:ext cx="6934200" cy="1373606"/>
          </a:xfrm>
        </p:spPr>
        <p:txBody>
          <a:bodyPr anchor="t"/>
          <a:lstStyle>
            <a:lvl1pPr algn="l">
              <a:defRPr sz="2400" b="1" cap="all">
                <a:solidFill>
                  <a:srgbClr val="5C4436"/>
                </a:solidFill>
                <a:effectLst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76400" y="2906713"/>
            <a:ext cx="6934200" cy="15128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Verdan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9431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5" descr="HOYNG MONEGIER TEMP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2971800" cy="41148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/>
              </a:defRPr>
            </a:lvl1pPr>
            <a:lvl2pPr>
              <a:defRPr sz="2000">
                <a:latin typeface="Verdana"/>
              </a:defRPr>
            </a:lvl2pPr>
            <a:lvl3pPr>
              <a:defRPr sz="1800">
                <a:latin typeface="Verdana"/>
              </a:defRPr>
            </a:lvl3pPr>
            <a:lvl4pPr>
              <a:defRPr sz="1800">
                <a:latin typeface="Verdana"/>
              </a:defRPr>
            </a:lvl4pPr>
            <a:lvl5pPr>
              <a:defRPr sz="1800">
                <a:latin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/>
              </a:defRPr>
            </a:lvl1pPr>
            <a:lvl2pPr>
              <a:defRPr sz="2000">
                <a:latin typeface="Verdana"/>
              </a:defRPr>
            </a:lvl2pPr>
            <a:lvl3pPr>
              <a:defRPr sz="1800">
                <a:latin typeface="Verdana"/>
              </a:defRPr>
            </a:lvl3pPr>
            <a:lvl4pPr>
              <a:defRPr sz="1800">
                <a:latin typeface="Verdana"/>
              </a:defRPr>
            </a:lvl4pPr>
            <a:lvl5pPr>
              <a:defRPr sz="1800">
                <a:latin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944562"/>
          </a:xfrm>
        </p:spPr>
        <p:txBody>
          <a:bodyPr/>
          <a:lstStyle>
            <a:lvl1pPr>
              <a:defRPr sz="2400" b="0">
                <a:solidFill>
                  <a:srgbClr val="5C4436"/>
                </a:solidFill>
                <a:effectLst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757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5" descr="HOYNG MONEGIER TEMP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944562"/>
          </a:xfrm>
        </p:spPr>
        <p:txBody>
          <a:bodyPr/>
          <a:lstStyle>
            <a:lvl1pPr>
              <a:defRPr sz="2400" b="0">
                <a:solidFill>
                  <a:srgbClr val="5C4436"/>
                </a:solidFill>
                <a:effectLst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2971800" cy="41148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/>
              </a:defRPr>
            </a:lvl1pPr>
            <a:lvl2pPr>
              <a:defRPr sz="2000">
                <a:latin typeface="Verdana"/>
              </a:defRPr>
            </a:lvl2pPr>
            <a:lvl3pPr>
              <a:defRPr sz="1800">
                <a:latin typeface="Verdana"/>
              </a:defRPr>
            </a:lvl3pPr>
            <a:lvl4pPr>
              <a:defRPr sz="1800">
                <a:latin typeface="Verdana"/>
              </a:defRPr>
            </a:lvl4pPr>
            <a:lvl5pPr>
              <a:defRPr sz="1800">
                <a:latin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/>
              </a:defRPr>
            </a:lvl1pPr>
            <a:lvl2pPr>
              <a:defRPr sz="2000">
                <a:latin typeface="Verdana"/>
              </a:defRPr>
            </a:lvl2pPr>
            <a:lvl3pPr>
              <a:defRPr sz="1800">
                <a:latin typeface="Verdana"/>
              </a:defRPr>
            </a:lvl3pPr>
            <a:lvl4pPr>
              <a:defRPr sz="1800">
                <a:latin typeface="Verdana"/>
              </a:defRPr>
            </a:lvl4pPr>
            <a:lvl5pPr>
              <a:defRPr sz="1800">
                <a:latin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243937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7" name="Afbeelding 4" descr="HOYNG MONEGIER TEMP1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1779588" y="2994025"/>
            <a:ext cx="66246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800" dirty="0" smtClean="0">
                <a:solidFill>
                  <a:srgbClr val="4A3429"/>
                </a:solidFill>
                <a:latin typeface="Verdana" charset="0"/>
              </a:rPr>
              <a:t>[TITLE OF PRESENTATION, VERDANA CAPS, TYPESIZE 28]</a:t>
            </a:r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1779588" y="4246563"/>
            <a:ext cx="4679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smtClean="0">
                <a:solidFill>
                  <a:srgbClr val="4A3429"/>
                </a:solidFill>
                <a:latin typeface="Verdana" charset="0"/>
                <a:ea typeface="ＭＳ Ｐゴシック" charset="-128"/>
              </a:rPr>
              <a:t>[Name of speaker]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smtClean="0">
                <a:solidFill>
                  <a:srgbClr val="4A3429"/>
                </a:solidFill>
                <a:latin typeface="Verdana" charset="0"/>
                <a:ea typeface="ＭＳ Ｐゴシック" charset="-128"/>
              </a:rPr>
              <a:t>[Date, (Location if required)]</a:t>
            </a:r>
          </a:p>
        </p:txBody>
      </p:sp>
    </p:spTree>
    <p:extLst>
      <p:ext uri="{BB962C8B-B14F-4D97-AF65-F5344CB8AC3E}">
        <p14:creationId xmlns:p14="http://schemas.microsoft.com/office/powerpoint/2010/main" val="83930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Verdana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45000"/>
        </a:spcAft>
        <a:buClr>
          <a:srgbClr val="879629"/>
        </a:buClr>
        <a:buSzPct val="120000"/>
        <a:buFont typeface="Wingdings" pitchFamily="2" charset="2"/>
        <a:buChar char="§"/>
        <a:tabLst>
          <a:tab pos="174625" algn="l"/>
        </a:tabLst>
        <a:defRPr sz="2400">
          <a:solidFill>
            <a:srgbClr val="5C4436"/>
          </a:solidFill>
          <a:latin typeface="Verdana"/>
          <a:ea typeface="ＭＳ Ｐゴシック" charset="-128"/>
          <a:cs typeface="Verdana"/>
        </a:defRPr>
      </a:lvl1pPr>
      <a:lvl2pPr marL="742950" indent="-285750" algn="l" rtl="0" eaLnBrk="0" fontAlgn="base" hangingPunct="0">
        <a:spcBef>
          <a:spcPct val="0"/>
        </a:spcBef>
        <a:spcAft>
          <a:spcPct val="45000"/>
        </a:spcAft>
        <a:buClr>
          <a:srgbClr val="87A207"/>
        </a:buClr>
        <a:buSzPct val="120000"/>
        <a:buFont typeface="Wingdings" pitchFamily="2" charset="2"/>
        <a:buChar char="§"/>
        <a:defRPr sz="2000">
          <a:solidFill>
            <a:srgbClr val="5C4436"/>
          </a:solidFill>
          <a:latin typeface="Verdana"/>
          <a:ea typeface="ＭＳ Ｐゴシック" charset="-128"/>
          <a:cs typeface="Verdana"/>
        </a:defRPr>
      </a:lvl2pPr>
      <a:lvl3pPr marL="1208088" indent="-228600" algn="l" rtl="0" eaLnBrk="0" fontAlgn="base" hangingPunct="0">
        <a:spcBef>
          <a:spcPct val="20000"/>
        </a:spcBef>
        <a:spcAft>
          <a:spcPct val="45000"/>
        </a:spcAft>
        <a:buClr>
          <a:srgbClr val="879629"/>
        </a:buClr>
        <a:buSzPct val="90000"/>
        <a:buFont typeface="Wingdings" pitchFamily="2" charset="2"/>
        <a:buChar char="Ø"/>
        <a:tabLst>
          <a:tab pos="174625" algn="l"/>
        </a:tabLst>
        <a:defRPr>
          <a:solidFill>
            <a:srgbClr val="5C4436"/>
          </a:solidFill>
          <a:latin typeface="Verdana"/>
          <a:ea typeface="ＭＳ Ｐゴシック" charset="-128"/>
          <a:cs typeface="Verdana"/>
        </a:defRPr>
      </a:lvl3pPr>
      <a:lvl4pPr marL="1600200" indent="-228600" algn="l" rtl="0" eaLnBrk="0" fontAlgn="base" hangingPunct="0">
        <a:spcBef>
          <a:spcPct val="0"/>
        </a:spcBef>
        <a:spcAft>
          <a:spcPct val="45000"/>
        </a:spcAft>
        <a:buClr>
          <a:srgbClr val="0033CC"/>
        </a:buClr>
        <a:buSzPct val="120000"/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0"/>
        </a:spcBef>
        <a:spcAft>
          <a:spcPct val="45000"/>
        </a:spcAft>
        <a:buClr>
          <a:srgbClr val="0033CC"/>
        </a:buClr>
        <a:buSzPct val="120000"/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0"/>
        </a:spcBef>
        <a:spcAft>
          <a:spcPct val="45000"/>
        </a:spcAft>
        <a:buClr>
          <a:srgbClr val="0033CC"/>
        </a:buClr>
        <a:buSzPct val="120000"/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0"/>
        </a:spcBef>
        <a:spcAft>
          <a:spcPct val="45000"/>
        </a:spcAft>
        <a:buClr>
          <a:srgbClr val="0033CC"/>
        </a:buClr>
        <a:buSzPct val="120000"/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0"/>
        </a:spcBef>
        <a:spcAft>
          <a:spcPct val="45000"/>
        </a:spcAft>
        <a:buClr>
          <a:srgbClr val="0033CC"/>
        </a:buClr>
        <a:buSzPct val="120000"/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0"/>
        </a:spcBef>
        <a:spcAft>
          <a:spcPct val="45000"/>
        </a:spcAft>
        <a:buClr>
          <a:srgbClr val="0033CC"/>
        </a:buClr>
        <a:buSzPct val="120000"/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0" y="2114853"/>
            <a:ext cx="9144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800" b="1" cap="small" dirty="0" smtClean="0">
                <a:solidFill>
                  <a:srgbClr val="4A3429"/>
                </a:solidFill>
                <a:latin typeface="Verdana" charset="0"/>
              </a:rPr>
              <a:t>Quelle place pour les </a:t>
            </a:r>
            <a:r>
              <a:rPr lang="fr-FR" sz="2800" b="1" cap="small" dirty="0">
                <a:solidFill>
                  <a:srgbClr val="4A3429"/>
                </a:solidFill>
                <a:latin typeface="Verdana" charset="0"/>
              </a:rPr>
              <a:t>modes </a:t>
            </a:r>
            <a:r>
              <a:rPr lang="fr-FR" sz="2800" b="1" cap="small" dirty="0" smtClean="0">
                <a:solidFill>
                  <a:srgbClr val="4A3429"/>
                </a:solidFill>
                <a:latin typeface="Verdana" charset="0"/>
              </a:rPr>
              <a:t>alternatifs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800" b="1" cap="small" dirty="0" smtClean="0">
                <a:solidFill>
                  <a:srgbClr val="4A3429"/>
                </a:solidFill>
                <a:latin typeface="Verdana" charset="0"/>
              </a:rPr>
              <a:t>de </a:t>
            </a:r>
            <a:r>
              <a:rPr lang="fr-FR" sz="2800" b="1" cap="small" dirty="0">
                <a:solidFill>
                  <a:srgbClr val="4A3429"/>
                </a:solidFill>
                <a:latin typeface="Verdana" charset="0"/>
              </a:rPr>
              <a:t>règlements des </a:t>
            </a:r>
            <a:r>
              <a:rPr lang="fr-FR" sz="2800" b="1" cap="small" dirty="0" smtClean="0">
                <a:solidFill>
                  <a:srgbClr val="4A3429"/>
                </a:solidFill>
                <a:latin typeface="Verdana" charset="0"/>
              </a:rPr>
              <a:t>litiges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sz="2800" b="1" cap="small" dirty="0">
              <a:solidFill>
                <a:srgbClr val="4A3429"/>
              </a:solidFill>
              <a:latin typeface="Verdana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sz="2000" b="1" i="1" cap="small" dirty="0" smtClean="0">
              <a:solidFill>
                <a:srgbClr val="4A34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i="1" cap="small" dirty="0" smtClean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vers </a:t>
            </a:r>
            <a:r>
              <a:rPr lang="fr-FR" sz="2000" b="1" i="1" cap="small" dirty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la </a:t>
            </a:r>
            <a:r>
              <a:rPr lang="fr-FR" sz="2000" b="1" i="1" cap="small" dirty="0" smtClean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création d'un centre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i="1" cap="small" dirty="0" smtClean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de </a:t>
            </a:r>
            <a:r>
              <a:rPr lang="fr-FR" sz="2000" b="1" i="1" cap="small" dirty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médiation et </a:t>
            </a:r>
            <a:r>
              <a:rPr lang="fr-FR" sz="2000" b="1" i="1" cap="small" dirty="0" smtClean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arbitrage </a:t>
            </a:r>
            <a:r>
              <a:rPr lang="fr-FR" sz="2000" b="1" i="1" cap="small" dirty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dans </a:t>
            </a:r>
            <a:r>
              <a:rPr lang="fr-FR" sz="2000" b="1" i="1" cap="small" dirty="0" err="1" smtClean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l’ue</a:t>
            </a:r>
            <a:r>
              <a:rPr lang="fr-FR" sz="2000" b="1" i="1" cap="small" dirty="0" smtClean="0">
                <a:solidFill>
                  <a:srgbClr val="4A34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</a:rPr>
              <a:t>?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sz="2000" i="1" dirty="0" smtClean="0">
              <a:solidFill>
                <a:srgbClr val="4A3429"/>
              </a:solidFill>
              <a:latin typeface="Verdana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sz="2000" i="1" dirty="0" smtClean="0">
              <a:solidFill>
                <a:srgbClr val="4A3429"/>
              </a:solidFill>
              <a:latin typeface="Verdana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i="1" dirty="0">
                <a:solidFill>
                  <a:srgbClr val="4A3429"/>
                </a:solidFill>
                <a:latin typeface="Verdana" charset="0"/>
              </a:rPr>
              <a:t>(</a:t>
            </a:r>
            <a:r>
              <a:rPr lang="fr-FR" sz="2000" i="1" dirty="0" smtClean="0">
                <a:solidFill>
                  <a:srgbClr val="4A3429"/>
                </a:solidFill>
                <a:latin typeface="Verdana" charset="0"/>
              </a:rPr>
              <a:t>CEIPI - 26 avril 2012)</a:t>
            </a:r>
            <a:endParaRPr lang="fr-FR" sz="2000" i="1" dirty="0">
              <a:solidFill>
                <a:srgbClr val="4A3429"/>
              </a:solidFill>
              <a:latin typeface="Verdana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5877272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dirty="0" smtClean="0">
                <a:solidFill>
                  <a:srgbClr val="4A3429"/>
                </a:solidFill>
                <a:latin typeface="Verdana" charset="0"/>
                <a:ea typeface="ＭＳ Ｐゴシック" charset="-128"/>
              </a:rPr>
              <a:t>Denis Monégier du Sorbier</a:t>
            </a:r>
          </a:p>
        </p:txBody>
      </p:sp>
    </p:spTree>
    <p:extLst>
      <p:ext uri="{BB962C8B-B14F-4D97-AF65-F5344CB8AC3E}">
        <p14:creationId xmlns:p14="http://schemas.microsoft.com/office/powerpoint/2010/main" val="25566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95536" y="2420888"/>
            <a:ext cx="8136904" cy="417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Quant </a:t>
            </a:r>
            <a:r>
              <a:rPr lang="en-GB" sz="20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au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succès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type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procédure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pour les brevets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1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42% des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cas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du Centre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l’OMPI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soit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113 affaires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depuis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1994 (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contrats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licence)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1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3% des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cas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la </a:t>
            </a:r>
            <a:r>
              <a:rPr lang="en-GB" sz="2000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hambre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Commerce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Internationale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(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validité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-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contrefaçon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)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1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Utilisation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restreinte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en France</a:t>
            </a: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§"/>
            </a:pPr>
            <a:endParaRPr lang="fr-FR" sz="2000" dirty="0">
              <a:solidFill>
                <a:srgbClr val="4A2A33"/>
              </a:solidFill>
              <a:latin typeface="Verdana"/>
              <a:cs typeface="Verdana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59918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DES INTERROGATIONS SUBSISTANTES (3/</a:t>
            </a:r>
            <a:r>
              <a:rPr lang="fr-FR" b="1" dirty="0">
                <a:solidFill>
                  <a:srgbClr val="4A3429"/>
                </a:solidFill>
                <a:latin typeface="Verdana" charset="0"/>
              </a:rPr>
              <a:t>3</a:t>
            </a: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)</a:t>
            </a:r>
            <a:endParaRPr lang="es-ES_tradnl" i="1" dirty="0">
              <a:solidFill>
                <a:srgbClr val="4A342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07504" y="1507431"/>
            <a:ext cx="89289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ENJEUX PRATIQUES</a:t>
            </a:r>
            <a:endParaRPr lang="es-ES_tradnl" i="1" dirty="0">
              <a:solidFill>
                <a:srgbClr val="4A3429"/>
              </a:solidFill>
              <a:latin typeface="Verdana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52589" y="2348880"/>
            <a:ext cx="8280920" cy="4199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Les +</a:t>
            </a:r>
            <a:endParaRPr lang="en-GB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Meilleure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acceptation et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exécution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sentences et des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médiations</a:t>
            </a:r>
            <a:endParaRPr lang="en-GB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Avantages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classiques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l’arbitrage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(secret,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rapidité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neutralité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formalisme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allégé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spécialisation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arbitres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…)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la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endParaRPr lang="en-GB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endParaRPr lang="en-GB" sz="1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Les -</a:t>
            </a: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Incertidudes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quant au sort du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projet</a:t>
            </a:r>
            <a:endParaRPr lang="en-GB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Incertitudes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</a:t>
            </a:r>
            <a:r>
              <a:rPr lang="fr-FR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ambigüités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quant au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contenu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du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projet</a:t>
            </a:r>
            <a:endParaRPr lang="en-GB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Incertitudes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quant au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coût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la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l’arbitrage</a:t>
            </a:r>
            <a:endParaRPr lang="en-GB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95536" y="1628800"/>
            <a:ext cx="6624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CONLUSION</a:t>
            </a:r>
            <a:endParaRPr lang="es-ES_tradnl" i="1" dirty="0">
              <a:solidFill>
                <a:srgbClr val="4A3429"/>
              </a:solidFill>
              <a:latin typeface="Verdana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611560" y="2586677"/>
            <a:ext cx="792088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Un Centre 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en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parallèle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à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une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juridiction</a:t>
            </a:r>
            <a:endParaRPr lang="en-GB" sz="2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1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Des certitudes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limitées</a:t>
            </a:r>
            <a:endParaRPr lang="en-GB" sz="2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1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Des interrogations multiples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liées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</a:t>
            </a: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ux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prérogatives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du Centre</a:t>
            </a: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 champ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d’application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sentences</a:t>
            </a: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à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l’articulation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sentences avec les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droits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nationaux</a:t>
            </a:r>
            <a:endParaRPr lang="en-GB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317" y="362818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Merci de votre attention</a:t>
            </a:r>
            <a:endParaRPr lang="es-ES_tradnl" i="1" dirty="0" smtClean="0">
              <a:solidFill>
                <a:srgbClr val="4A342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51520" y="1484784"/>
            <a:ext cx="87129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ARBITRAGE ET MEDIATION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4A3429"/>
                </a:solidFill>
                <a:latin typeface="Verdana" charset="0"/>
              </a:rPr>
              <a:t>DEFINITIONS</a:t>
            </a:r>
            <a:endParaRPr lang="es-ES_tradnl" sz="2000" i="1" dirty="0">
              <a:solidFill>
                <a:srgbClr val="4A3429"/>
              </a:solidFill>
              <a:latin typeface="Verdana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51520" y="2495068"/>
            <a:ext cx="8280920" cy="328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3275" lvl="1" indent="-352425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Arbitrage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808038" algn="l"/>
              </a:tabLst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Définition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procédure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par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laquelle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les parties à un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litige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conviennent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d’attribuer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pouvoir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trancher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ce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dernier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à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une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	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plusieurs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personnes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choisies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en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fonction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leur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autorité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(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juridique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technique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morale)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§"/>
            </a:pPr>
            <a:endParaRPr lang="en-GB" sz="9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§"/>
            </a:pP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endParaRPr lang="en-GB" sz="2000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808038" algn="l"/>
              </a:tabLst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Définition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procédure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non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contraigante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dans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cadre de 	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laquelle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un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intermédiaire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le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médiateur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aide les parties à 	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parvenir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à un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amiable de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leur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litige</a:t>
            </a:r>
            <a:endParaRPr lang="en-GB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95536" y="1628800"/>
            <a:ext cx="8136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b="1" dirty="0" smtClean="0">
                <a:solidFill>
                  <a:srgbClr val="4A3429"/>
                </a:solidFill>
                <a:latin typeface="Verdana" charset="0"/>
              </a:rPr>
              <a:t>UNE QUESTION EVOQUEE DE LONGUE DATE</a:t>
            </a:r>
            <a:endParaRPr lang="es-ES_tradnl" b="1" dirty="0">
              <a:solidFill>
                <a:srgbClr val="4A3429"/>
              </a:solidFill>
              <a:latin typeface="Verdana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611560" y="2420888"/>
            <a:ext cx="7920880" cy="422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fr-FR" b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1999</a:t>
            </a:r>
            <a:r>
              <a:rPr lang="fr-FR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 conférence intergouvernementale des Etats membres de l’Organisation européenne des brevets sur la réforme du système des brevets en Europe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fr-FR" b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2006</a:t>
            </a:r>
            <a:r>
              <a:rPr lang="fr-FR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 consultation Brevet menée par la Commission européenne (volonté des PME d’instaurer un système de règlement alternatif des litiges)</a:t>
            </a: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fr-FR" b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2007</a:t>
            </a:r>
            <a:r>
              <a:rPr lang="fr-FR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 question évoquée dans la Communication de la Commission au Parlement Européen et au Conseil </a:t>
            </a:r>
            <a:r>
              <a:rPr lang="fr-FR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« Améliorer le système brevet »</a:t>
            </a:r>
            <a:endParaRPr lang="fr-FR" i="1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fr-FR" b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2011</a:t>
            </a:r>
            <a:r>
              <a:rPr lang="fr-FR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 version </a:t>
            </a:r>
            <a:r>
              <a:rPr lang="fr-FR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révisée du projet d’accord sur la  </a:t>
            </a:r>
            <a:r>
              <a:rPr lang="fr-FR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juridiction européenne unifiée des brevets et projet de règles de procédure devant cette juridiction</a:t>
            </a:r>
            <a:endParaRPr lang="fr-FR" sz="2000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2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0" y="143542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JURIDICTION EUROPENNE UNIFIEE DES BREVETS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4A3429"/>
                </a:solidFill>
                <a:latin typeface="Verdana" charset="0"/>
              </a:rPr>
              <a:t>PROJET </a:t>
            </a:r>
            <a:r>
              <a:rPr lang="fr-FR" sz="2000" b="1" dirty="0" smtClean="0">
                <a:solidFill>
                  <a:srgbClr val="4A3429"/>
                </a:solidFill>
                <a:latin typeface="Verdana" charset="0"/>
              </a:rPr>
              <a:t>D’ACCORD</a:t>
            </a:r>
            <a:endParaRPr lang="fr-FR" b="1" dirty="0">
              <a:solidFill>
                <a:srgbClr val="4A3429"/>
              </a:solidFill>
              <a:latin typeface="Verdana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3140968"/>
            <a:ext cx="8892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(1) Localisation :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Lisbonne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Ljublijana</a:t>
            </a:r>
            <a:endParaRPr lang="en-GB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9736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r>
              <a:rPr lang="en-GB" kern="0" dirty="0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Article 17 - Centre de </a:t>
            </a:r>
            <a:r>
              <a:rPr lang="en-GB" kern="0" dirty="0" err="1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kern="0" dirty="0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 et </a:t>
            </a:r>
            <a:r>
              <a:rPr lang="en-GB" kern="0" dirty="0" err="1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kern="0" dirty="0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pour les </a:t>
            </a:r>
            <a:r>
              <a:rPr lang="en-GB" kern="0" dirty="0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brevets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3717032"/>
            <a:ext cx="8892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903288" algn="l"/>
              </a:tabLst>
            </a:pP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(2)</a:t>
            </a:r>
            <a:r>
              <a:rPr lang="fr-FR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fr-FR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Impossibilité </a:t>
            </a:r>
            <a:r>
              <a:rPr lang="fr-FR" u="sng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</a:t>
            </a:r>
            <a:r>
              <a:rPr lang="fr-FR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déclarer nul ou d’annuler un brevet, en tout ou</a:t>
            </a:r>
            <a:r>
              <a:rPr lang="fr-FR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	</a:t>
            </a:r>
            <a:r>
              <a:rPr lang="fr-FR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partie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509120"/>
            <a:ext cx="88924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0850"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903288" algn="l"/>
              </a:tabLst>
            </a:pP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(3)	Au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cours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la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procédure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le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juge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agissant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comme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juge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rapporteur,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devra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étudier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avec les parties les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possibilités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d’un 	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par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arbitrage</a:t>
            </a:r>
            <a:endParaRPr lang="en-GB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589240"/>
            <a:ext cx="8892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5613"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(4) 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 Centre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établira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des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règles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et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endParaRPr lang="en-GB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6084004"/>
            <a:ext cx="8892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5613"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(5) 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 Centre </a:t>
            </a:r>
            <a:r>
              <a:rPr lang="en-GB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établira</a:t>
            </a:r>
            <a:r>
              <a:rPr lang="en-GB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une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liste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médiateurs</a:t>
            </a:r>
            <a:r>
              <a:rPr lang="en-GB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</a:t>
            </a:r>
            <a:r>
              <a:rPr lang="en-GB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d’arbitres</a:t>
            </a:r>
            <a:endParaRPr lang="en-GB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2780928"/>
            <a:ext cx="8892480" cy="394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808038" algn="l"/>
              </a:tabLst>
            </a:pP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(1) A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toute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étape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la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procédure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si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Tribunal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considère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que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litige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peut</a:t>
            </a: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faire 	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l’objet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d’un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amiable,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il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peut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proposer aux parties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d’utiliser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les services 	du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Centre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</a:t>
            </a: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et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pour les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brevets,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afin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régler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d’envisager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régler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litige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.</a:t>
            </a:r>
          </a:p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endParaRPr lang="en-GB" sz="7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808038" algn="l"/>
              </a:tabLst>
            </a:pP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(2) A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la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requête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l’une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parties, 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 Tribunal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peut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confirmer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par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ordonnance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les 	dispositions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tout arrangement, y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compris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une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disposition qui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imposerait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au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propriétaire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du brevet de limiter, de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renoncer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d’accepter</a:t>
            </a:r>
            <a:r>
              <a:rPr lang="en-GB" sz="1500" u="sng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la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révocation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son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brevet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ne pas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l’opposer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à la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partie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adverse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et/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à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des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tiers.</a:t>
            </a:r>
          </a:p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808038" algn="l"/>
              </a:tabLst>
            </a:pP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La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validité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d’un brevet ne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peut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pas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être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confirmée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par la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voie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d’un </a:t>
            </a:r>
            <a:r>
              <a:rPr lang="en-GB" sz="1500" u="sng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	</a:t>
            </a:r>
            <a:r>
              <a:rPr lang="en-GB" sz="1500" u="sng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amiable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.</a:t>
            </a:r>
          </a:p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903288" algn="l"/>
              </a:tabLst>
            </a:pPr>
            <a:endParaRPr lang="en-GB" sz="7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450850" lvl="1" algn="just" defTabSz="879475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tabLst>
                <a:tab pos="808038" algn="l"/>
              </a:tabLst>
            </a:pP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(3)	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Aucun</a:t>
            </a: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avis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suggestion, proposition, concession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document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dont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il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aura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été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fait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état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à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l’occasion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du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amiable ne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pourra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servir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preuve</a:t>
            </a: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pour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le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	Tribunal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pour les parties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dans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cadre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d’une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procédure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au fond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devant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	Tribunal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toute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autre</a:t>
            </a:r>
            <a:r>
              <a:rPr lang="en-GB" sz="15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5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juridiction</a:t>
            </a:r>
            <a:r>
              <a:rPr lang="en-GB" sz="15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276872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r>
              <a:rPr lang="en-GB" kern="0" dirty="0" err="1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Règle</a:t>
            </a:r>
            <a:r>
              <a:rPr lang="en-GB" kern="0" dirty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kern="0" dirty="0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9 – </a:t>
            </a:r>
            <a:r>
              <a:rPr lang="en-GB" kern="0" dirty="0" err="1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kern="0" dirty="0" smtClean="0">
                <a:solidFill>
                  <a:srgbClr val="5C4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Verdana" charset="0"/>
              </a:rPr>
              <a:t> amiable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43542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JURIDICTION EUROPENNE UNIFIEE DES BREVETS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4A3429"/>
                </a:solidFill>
                <a:latin typeface="Verdana" charset="0"/>
              </a:rPr>
              <a:t>PROJET DE REGLES DE PROCEDURE</a:t>
            </a:r>
            <a:endParaRPr lang="fr-FR" b="1" dirty="0">
              <a:solidFill>
                <a:srgbClr val="4A342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95536" y="2586677"/>
            <a:ext cx="8136904" cy="310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2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Absence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établies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: </a:t>
            </a:r>
            <a:r>
              <a:rPr lang="en-GB" sz="20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sont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à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établir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par le Centre</a:t>
            </a: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12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seront-elles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inspirées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Centres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existants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? 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(Centre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et de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l’OMPI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,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Cour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internationale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d’arbitrage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la CCI,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Chambre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arbitrale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internationale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Paris)</a:t>
            </a:r>
            <a:endParaRPr lang="en-GB" sz="2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98425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ü"/>
            </a:pPr>
            <a:endParaRPr lang="en-GB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700808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DES CERTITUDES LIMITEES (1/2)</a:t>
            </a:r>
            <a:endParaRPr lang="es-ES_tradnl" i="1" dirty="0">
              <a:solidFill>
                <a:srgbClr val="4A342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9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95536" y="2586677"/>
            <a:ext cx="8136904" cy="35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Impossibilité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se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prononcer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sur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la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nullité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du brevet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dans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cadre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d’une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médiation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d’un arbitrage (Article 17)</a:t>
            </a:r>
          </a:p>
          <a:p>
            <a:pPr marL="244475" lvl="1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endParaRPr lang="en-GB" sz="14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Possibilité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pour le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breveté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limiter,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renoncer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accepter de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révoquer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son brevet,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dans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cadre d’un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amiable (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9)</a:t>
            </a: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en-GB" sz="14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Impossibilité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 confirmer la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validité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d’un brevet,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dans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le cadre d’un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règlement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amiable (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Règle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9)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67119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DES CERTITUDES LIMITEES (2/2)</a:t>
            </a:r>
            <a:endParaRPr lang="es-ES_tradnl" i="1" dirty="0">
              <a:solidFill>
                <a:srgbClr val="4A342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611560" y="2420888"/>
            <a:ext cx="792088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fr-FR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Ambigüité de la situation ?</a:t>
            </a:r>
          </a:p>
          <a:p>
            <a:pPr marL="1258888" lvl="3" indent="-3556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fr-FR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</a:t>
            </a:r>
            <a:r>
              <a:rPr lang="fr-FR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istinction entre la médiation, qui permettrait au breveté de mettre fin à son brevet, et l’arbitrage, qui ne le permettrait pas</a:t>
            </a:r>
          </a:p>
          <a:p>
            <a:pPr marL="1258888" lvl="3" indent="-3556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fr-FR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</a:t>
            </a:r>
            <a:r>
              <a:rPr lang="fr-FR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ourquoi un défendeur ne pourrait-il pas admettre la validité d’un brevet à l’occasion d’une médiation ?</a:t>
            </a: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endParaRPr lang="fr-FR" sz="1000" kern="0" dirty="0" smtClean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587375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fr-FR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Articulation avec les droits nationaux ?</a:t>
            </a:r>
          </a:p>
          <a:p>
            <a:pPr marL="1263650" lvl="3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fr-FR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en droit français, la nullité prononcée par une sentence arbitrale a un effet relatif (CA Paris, 28 février 2008)</a:t>
            </a:r>
          </a:p>
          <a:p>
            <a:pPr marL="1263650" lvl="3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fr-FR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en droit belge, la nullité prononcée par une sentence arbitrale a un effet absolu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59918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DES INTERROGATIONS SUBSISTANTES (1/</a:t>
            </a:r>
            <a:r>
              <a:rPr lang="fr-FR" b="1" dirty="0">
                <a:solidFill>
                  <a:srgbClr val="4A3429"/>
                </a:solidFill>
                <a:latin typeface="Verdana" charset="0"/>
              </a:rPr>
              <a:t>3</a:t>
            </a: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)</a:t>
            </a:r>
            <a:endParaRPr lang="es-ES_tradnl" i="1" dirty="0">
              <a:solidFill>
                <a:srgbClr val="4A342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0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95536" y="2416833"/>
            <a:ext cx="8136904" cy="317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lvl="1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charset="2"/>
              <a:buChar char="§"/>
            </a:pPr>
            <a:r>
              <a:rPr lang="en-GB" sz="20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Q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uant </a:t>
            </a:r>
            <a:r>
              <a:rPr lang="en-GB" sz="20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au champ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d’application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?</a:t>
            </a:r>
            <a:endParaRPr lang="en-GB" sz="2000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00150" lvl="2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ontrats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relatifs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aux 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brevets</a:t>
            </a:r>
          </a:p>
          <a:p>
            <a:pPr marL="1200150" lvl="2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xistence 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et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titularité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droits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(inventions de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salariés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)</a:t>
            </a:r>
            <a:endParaRPr lang="en-GB" sz="1600" i="1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00150" lvl="2" indent="-28575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ontrefaçon</a:t>
            </a:r>
            <a:endParaRPr lang="en-GB" sz="1600" i="1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lvl="3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</a:pPr>
            <a:endParaRPr lang="en-GB" sz="700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Wingdings" pitchFamily="2" charset="2"/>
              <a:buChar char="§"/>
            </a:pPr>
            <a:r>
              <a:rPr lang="en-GB" sz="20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Q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uant </a:t>
            </a:r>
            <a:r>
              <a:rPr lang="en-GB" sz="20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à la </a:t>
            </a:r>
            <a:r>
              <a:rPr lang="en-GB" sz="2000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portée</a:t>
            </a:r>
            <a:r>
              <a:rPr lang="en-GB" sz="2000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sentences </a:t>
            </a:r>
            <a:r>
              <a:rPr lang="en-GB" sz="2000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arbitrales</a:t>
            </a:r>
            <a:r>
              <a:rPr lang="en-GB" sz="2000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?</a:t>
            </a:r>
            <a:endParaRPr lang="en-GB" sz="2000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e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ffet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relatif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/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absolu</a:t>
            </a:r>
            <a:endParaRPr lang="en-GB" sz="1600" i="1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ombinaison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avec les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décisions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des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juridictions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étatiques</a:t>
            </a:r>
            <a:endParaRPr lang="en-GB" sz="1600" i="1" kern="0" dirty="0">
              <a:solidFill>
                <a:srgbClr val="5C4436"/>
              </a:solidFill>
              <a:latin typeface="Verdana" charset="0"/>
              <a:ea typeface="ＭＳ Ｐゴシック" charset="-128"/>
              <a:cs typeface="Verdana" charset="0"/>
            </a:endParaRPr>
          </a:p>
          <a:p>
            <a:pPr marL="1257300" lvl="2" indent="-342900" algn="just" eaLnBrk="0" fontAlgn="base" hangingPunct="0">
              <a:spcBef>
                <a:spcPct val="0"/>
              </a:spcBef>
              <a:spcAft>
                <a:spcPct val="45000"/>
              </a:spcAft>
              <a:buClr>
                <a:srgbClr val="77831B"/>
              </a:buClr>
              <a:buSzPct val="120000"/>
              <a:buFont typeface="Arial" pitchFamily="34" charset="0"/>
              <a:buChar char="•"/>
            </a:pP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v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oies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de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recours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– </a:t>
            </a:r>
            <a:r>
              <a:rPr lang="en-GB" sz="1600" i="1" kern="0" dirty="0" err="1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j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uridiction</a:t>
            </a:r>
            <a:r>
              <a:rPr lang="en-GB" sz="1600" i="1" kern="0" dirty="0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 </a:t>
            </a:r>
            <a:r>
              <a:rPr lang="en-GB" sz="1600" i="1" kern="0" dirty="0" err="1" smtClean="0">
                <a:solidFill>
                  <a:srgbClr val="5C4436"/>
                </a:solidFill>
                <a:latin typeface="Verdana" charset="0"/>
                <a:ea typeface="ＭＳ Ｐゴシック" charset="-128"/>
                <a:cs typeface="Verdana" charset="0"/>
              </a:rPr>
              <a:t>compétente</a:t>
            </a:r>
            <a:endParaRPr lang="fr-FR" sz="2000" i="1" dirty="0">
              <a:solidFill>
                <a:srgbClr val="4A2A33"/>
              </a:solidFill>
              <a:latin typeface="Verdana"/>
              <a:cs typeface="Verdana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59918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4A3429"/>
                </a:solidFill>
                <a:latin typeface="Verdana" charset="0"/>
              </a:rPr>
              <a:t>DES INTERROGATIONS SUBSISTANTES (2/3)</a:t>
            </a:r>
            <a:endParaRPr lang="es-ES_tradnl" dirty="0">
              <a:solidFill>
                <a:srgbClr val="4A342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wrey_White 07 01 05">
  <a:themeElements>
    <a:clrScheme name="Howrey_White 07 01 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owrey_White 07 01 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Howrey_White 07 01 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wrey_White 07 01 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wrey_White 07 01 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wrey_White 07 01 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wrey_White 07 01 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wrey_White 07 01 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wrey_White 07 01 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628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Office-thema</vt:lpstr>
      <vt:lpstr>Howrey_White 07 01 05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</dc:creator>
  <cp:lastModifiedBy>Sophie Micallef</cp:lastModifiedBy>
  <cp:revision>135</cp:revision>
  <cp:lastPrinted>2012-04-24T18:50:26Z</cp:lastPrinted>
  <dcterms:created xsi:type="dcterms:W3CDTF">2012-03-05T20:51:59Z</dcterms:created>
  <dcterms:modified xsi:type="dcterms:W3CDTF">2012-04-24T18:54:23Z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