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60" r:id="rId4"/>
    <p:sldId id="261" r:id="rId5"/>
    <p:sldId id="262" r:id="rId6"/>
    <p:sldId id="263" r:id="rId7"/>
    <p:sldId id="264" r:id="rId8"/>
    <p:sldId id="265"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75" autoAdjust="0"/>
    <p:restoredTop sz="94694" autoAdjust="0"/>
  </p:normalViewPr>
  <p:slideViewPr>
    <p:cSldViewPr snapToGrid="0" snapToObjects="1">
      <p:cViewPr varScale="1">
        <p:scale>
          <a:sx n="75" d="100"/>
          <a:sy n="75" d="100"/>
        </p:scale>
        <p:origin x="-2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3746F91-86FB-41C9-99BB-1B32338644B6}" type="datetimeFigureOut">
              <a:rPr lang="en-US"/>
              <a:pPr>
                <a:defRPr/>
              </a:pPr>
              <a:t>4/17/2012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86828F6-1A38-483B-9FCA-8D2A8721F9A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C5B9C64-2990-46F2-B187-8FB9049157F9}" type="datetimeFigureOut">
              <a:rPr lang="en-US"/>
              <a:pPr>
                <a:defRPr/>
              </a:pPr>
              <a:t>4/17/2012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24DDF63-882F-4302-A309-6E43D32D5696}"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50FF98-F004-4B3B-BC3D-FBC11CDDE371}"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EB434E-7EB7-4209-9E5E-D5436BC78E59}" type="slidenum">
              <a:rPr lang="en-US"/>
              <a:pPr fontAlgn="base">
                <a:spcBef>
                  <a:spcPct val="0"/>
                </a:spcBef>
                <a:spcAft>
                  <a:spcPct val="0"/>
                </a:spcAft>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9292" y="1641601"/>
            <a:ext cx="6738908" cy="976320"/>
          </a:xfrm>
        </p:spPr>
        <p:txBody>
          <a:bodyPr>
            <a:normAutofit/>
          </a:bodyPr>
          <a:lstStyle>
            <a:lvl1pPr algn="l">
              <a:defRPr sz="2800" b="1">
                <a:solidFill>
                  <a:srgbClr val="000090"/>
                </a:solidFill>
                <a:latin typeface="Verdana"/>
                <a:cs typeface="Verdan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719292" y="2617921"/>
            <a:ext cx="6738908" cy="560520"/>
          </a:xfrm>
        </p:spPr>
        <p:txBody>
          <a:bodyPr>
            <a:normAutofit/>
          </a:bodyPr>
          <a:lstStyle>
            <a:lvl1pPr marL="0" indent="0" algn="l">
              <a:buNone/>
              <a:defRPr sz="2400" i="1">
                <a:solidFill>
                  <a:srgbClr val="0000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3384" y="300567"/>
            <a:ext cx="8440615" cy="842433"/>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703383" y="1443567"/>
            <a:ext cx="7983415" cy="46794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75CA1E-888A-4364-AD22-BCA8B1FCB3BE}"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01003" y="299710"/>
            <a:ext cx="7985797" cy="842433"/>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701003" y="1435199"/>
            <a:ext cx="4038600" cy="4886591"/>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92003" y="1435199"/>
            <a:ext cx="4038600" cy="4886591"/>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073CF59-DEA2-4FBF-B08D-609E72C16A51}"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3384" y="2808000"/>
            <a:ext cx="8047403" cy="976320"/>
          </a:xfrm>
        </p:spPr>
        <p:txBody>
          <a:bodyPr>
            <a:normAutofit/>
          </a:bodyPr>
          <a:lstStyle>
            <a:lvl1pPr algn="l">
              <a:defRPr sz="3200" b="1" baseline="0">
                <a:solidFill>
                  <a:srgbClr val="000090"/>
                </a:solidFill>
                <a:latin typeface="Verdana"/>
                <a:cs typeface="Verdan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03383" y="3784320"/>
            <a:ext cx="8047403" cy="560520"/>
          </a:xfrm>
        </p:spPr>
        <p:txBody>
          <a:bodyPr>
            <a:normAutofit/>
          </a:bodyPr>
          <a:lstStyle>
            <a:lvl1pPr marL="0" indent="0" algn="l">
              <a:buNone/>
              <a:defRPr sz="2400" i="1">
                <a:solidFill>
                  <a:srgbClr val="0000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71625" y="1139825"/>
            <a:ext cx="5461000" cy="842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71625" y="2479675"/>
            <a:ext cx="7115175" cy="3335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dirty="0" smtClean="0">
                <a:solidFill>
                  <a:srgbClr val="000090"/>
                </a:solidFill>
                <a:latin typeface="+mn-lt"/>
              </a:defRPr>
            </a:lvl1pPr>
          </a:lstStyle>
          <a:p>
            <a:pPr>
              <a:defRPr/>
            </a:pPr>
            <a:r>
              <a:rPr lang="en-US"/>
              <a:t> </a:t>
            </a:r>
            <a:fld id="{4E7D823D-5AAB-4167-86F1-B89E3C9385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ransition>
    <p:fade/>
  </p:transition>
  <p:timing>
    <p:tnLst>
      <p:par>
        <p:cTn id="1" dur="indefinite" restart="never" nodeType="tmRoot"/>
      </p:par>
    </p:tnLst>
  </p:timing>
  <p:hf hdr="0" ftr="0" dt="0"/>
  <p:txStyles>
    <p:titleStyle>
      <a:lvl1pPr algn="l" defTabSz="457200" rtl="0" fontAlgn="base">
        <a:spcBef>
          <a:spcPct val="0"/>
        </a:spcBef>
        <a:spcAft>
          <a:spcPct val="0"/>
        </a:spcAft>
        <a:defRPr sz="2400" b="1" kern="1200">
          <a:solidFill>
            <a:srgbClr val="000090"/>
          </a:solidFill>
          <a:latin typeface="Verdana"/>
          <a:ea typeface="+mj-ea"/>
          <a:cs typeface="Verdana"/>
        </a:defRPr>
      </a:lvl1pPr>
      <a:lvl2pPr algn="l" defTabSz="457200" rtl="0" fontAlgn="base">
        <a:spcBef>
          <a:spcPct val="0"/>
        </a:spcBef>
        <a:spcAft>
          <a:spcPct val="0"/>
        </a:spcAft>
        <a:defRPr sz="2400" b="1">
          <a:solidFill>
            <a:srgbClr val="000090"/>
          </a:solidFill>
          <a:latin typeface="Verdana" pitchFamily="34" charset="0"/>
        </a:defRPr>
      </a:lvl2pPr>
      <a:lvl3pPr algn="l" defTabSz="457200" rtl="0" fontAlgn="base">
        <a:spcBef>
          <a:spcPct val="0"/>
        </a:spcBef>
        <a:spcAft>
          <a:spcPct val="0"/>
        </a:spcAft>
        <a:defRPr sz="2400" b="1">
          <a:solidFill>
            <a:srgbClr val="000090"/>
          </a:solidFill>
          <a:latin typeface="Verdana" pitchFamily="34" charset="0"/>
        </a:defRPr>
      </a:lvl3pPr>
      <a:lvl4pPr algn="l" defTabSz="457200" rtl="0" fontAlgn="base">
        <a:spcBef>
          <a:spcPct val="0"/>
        </a:spcBef>
        <a:spcAft>
          <a:spcPct val="0"/>
        </a:spcAft>
        <a:defRPr sz="2400" b="1">
          <a:solidFill>
            <a:srgbClr val="000090"/>
          </a:solidFill>
          <a:latin typeface="Verdana" pitchFamily="34" charset="0"/>
        </a:defRPr>
      </a:lvl4pPr>
      <a:lvl5pPr algn="l" defTabSz="457200" rtl="0" fontAlgn="base">
        <a:spcBef>
          <a:spcPct val="0"/>
        </a:spcBef>
        <a:spcAft>
          <a:spcPct val="0"/>
        </a:spcAft>
        <a:defRPr sz="2400" b="1">
          <a:solidFill>
            <a:srgbClr val="000090"/>
          </a:solidFill>
          <a:latin typeface="Verdana" pitchFamily="34" charset="0"/>
        </a:defRPr>
      </a:lvl5pPr>
      <a:lvl6pPr marL="457200" algn="l" defTabSz="457200" rtl="0" fontAlgn="base">
        <a:spcBef>
          <a:spcPct val="0"/>
        </a:spcBef>
        <a:spcAft>
          <a:spcPct val="0"/>
        </a:spcAft>
        <a:defRPr sz="2400" b="1">
          <a:solidFill>
            <a:srgbClr val="000090"/>
          </a:solidFill>
          <a:latin typeface="Verdana" pitchFamily="34" charset="0"/>
        </a:defRPr>
      </a:lvl6pPr>
      <a:lvl7pPr marL="914400" algn="l" defTabSz="457200" rtl="0" fontAlgn="base">
        <a:spcBef>
          <a:spcPct val="0"/>
        </a:spcBef>
        <a:spcAft>
          <a:spcPct val="0"/>
        </a:spcAft>
        <a:defRPr sz="2400" b="1">
          <a:solidFill>
            <a:srgbClr val="000090"/>
          </a:solidFill>
          <a:latin typeface="Verdana" pitchFamily="34" charset="0"/>
        </a:defRPr>
      </a:lvl7pPr>
      <a:lvl8pPr marL="1371600" algn="l" defTabSz="457200" rtl="0" fontAlgn="base">
        <a:spcBef>
          <a:spcPct val="0"/>
        </a:spcBef>
        <a:spcAft>
          <a:spcPct val="0"/>
        </a:spcAft>
        <a:defRPr sz="2400" b="1">
          <a:solidFill>
            <a:srgbClr val="000090"/>
          </a:solidFill>
          <a:latin typeface="Verdana" pitchFamily="34" charset="0"/>
        </a:defRPr>
      </a:lvl8pPr>
      <a:lvl9pPr marL="1828800" algn="l" defTabSz="457200" rtl="0" fontAlgn="base">
        <a:spcBef>
          <a:spcPct val="0"/>
        </a:spcBef>
        <a:spcAft>
          <a:spcPct val="0"/>
        </a:spcAft>
        <a:defRPr sz="2400" b="1">
          <a:solidFill>
            <a:srgbClr val="000090"/>
          </a:solidFill>
          <a:latin typeface="Verdana" pitchFamily="34" charset="0"/>
        </a:defRPr>
      </a:lvl9pPr>
    </p:titleStyle>
    <p:bodyStyle>
      <a:lvl1pPr marL="342900" indent="-342900" algn="l" defTabSz="457200" rtl="0" fontAlgn="base">
        <a:spcBef>
          <a:spcPct val="20000"/>
        </a:spcBef>
        <a:spcAft>
          <a:spcPct val="0"/>
        </a:spcAft>
        <a:buFont typeface="Arial" charset="0"/>
        <a:buChar char="•"/>
        <a:defRPr sz="2400" kern="1200">
          <a:solidFill>
            <a:srgbClr val="000090"/>
          </a:solidFill>
          <a:latin typeface="Verdana"/>
          <a:ea typeface="+mn-ea"/>
          <a:cs typeface="Verdana"/>
        </a:defRPr>
      </a:lvl1pPr>
      <a:lvl2pPr marL="742950" indent="-285750" algn="l" defTabSz="457200" rtl="0" fontAlgn="base">
        <a:spcBef>
          <a:spcPct val="20000"/>
        </a:spcBef>
        <a:spcAft>
          <a:spcPct val="0"/>
        </a:spcAft>
        <a:buFont typeface="Arial" charset="0"/>
        <a:buChar char="–"/>
        <a:defRPr sz="2000" kern="1200">
          <a:solidFill>
            <a:srgbClr val="000090"/>
          </a:solidFill>
          <a:latin typeface="Verdana"/>
          <a:ea typeface="+mn-ea"/>
          <a:cs typeface="Verdana"/>
        </a:defRPr>
      </a:lvl2pPr>
      <a:lvl3pPr marL="1143000" indent="-228600" algn="l" defTabSz="457200" rtl="0" fontAlgn="base">
        <a:spcBef>
          <a:spcPct val="20000"/>
        </a:spcBef>
        <a:spcAft>
          <a:spcPct val="0"/>
        </a:spcAft>
        <a:buFont typeface="Arial" charset="0"/>
        <a:buChar char="•"/>
        <a:defRPr kern="1200">
          <a:solidFill>
            <a:srgbClr val="000090"/>
          </a:solidFill>
          <a:latin typeface="Verdana"/>
          <a:ea typeface="+mn-ea"/>
          <a:cs typeface="Verdana"/>
        </a:defRPr>
      </a:lvl3pPr>
      <a:lvl4pPr marL="1600200" indent="-228600" algn="l" defTabSz="457200" rtl="0" fontAlgn="base">
        <a:spcBef>
          <a:spcPct val="20000"/>
        </a:spcBef>
        <a:spcAft>
          <a:spcPct val="0"/>
        </a:spcAft>
        <a:buFont typeface="Arial" charset="0"/>
        <a:buChar char="–"/>
        <a:defRPr sz="1600" kern="1200">
          <a:solidFill>
            <a:srgbClr val="000090"/>
          </a:solidFill>
          <a:latin typeface="Verdana"/>
          <a:ea typeface="+mn-ea"/>
          <a:cs typeface="Verdana"/>
        </a:defRPr>
      </a:lvl4pPr>
      <a:lvl5pPr marL="2057400" indent="-228600" algn="l" defTabSz="457200" rtl="0" fontAlgn="base">
        <a:spcBef>
          <a:spcPct val="20000"/>
        </a:spcBef>
        <a:spcAft>
          <a:spcPct val="0"/>
        </a:spcAft>
        <a:buFont typeface="Arial" charset="0"/>
        <a:buChar char="»"/>
        <a:defRPr sz="1400" kern="1200">
          <a:solidFill>
            <a:srgbClr val="000090"/>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263" y="2130425"/>
            <a:ext cx="6738937" cy="976313"/>
          </a:xfrm>
        </p:spPr>
        <p:txBody>
          <a:bodyPr rtlCol="0">
            <a:normAutofit fontScale="90000"/>
          </a:bodyPr>
          <a:lstStyle/>
          <a:p>
            <a:pPr fontAlgn="auto">
              <a:spcAft>
                <a:spcPts val="0"/>
              </a:spcAft>
              <a:defRPr/>
            </a:pPr>
            <a:r>
              <a:rPr lang="en-US" dirty="0" smtClean="0"/>
              <a:t>NECESSITY OF UNIFIED EU PATENT SYSTEM: U.S. PERSPECTIVE</a:t>
            </a:r>
            <a:endParaRPr lang="en-US" dirty="0"/>
          </a:p>
        </p:txBody>
      </p:sp>
      <p:sp>
        <p:nvSpPr>
          <p:cNvPr id="8194" name="TextBox 9"/>
          <p:cNvSpPr txBox="1">
            <a:spLocks noChangeArrowheads="1"/>
          </p:cNvSpPr>
          <p:nvPr/>
        </p:nvSpPr>
        <p:spPr bwMode="auto">
          <a:xfrm>
            <a:off x="1719263" y="3879850"/>
            <a:ext cx="6738937" cy="1935163"/>
          </a:xfrm>
          <a:prstGeom prst="rect">
            <a:avLst/>
          </a:prstGeom>
          <a:noFill/>
          <a:ln w="9525">
            <a:noFill/>
            <a:miter lim="800000"/>
            <a:headEnd/>
            <a:tailEnd/>
          </a:ln>
        </p:spPr>
        <p:txBody>
          <a:bodyPr/>
          <a:lstStyle/>
          <a:p>
            <a:r>
              <a:rPr lang="en-US">
                <a:solidFill>
                  <a:srgbClr val="000090"/>
                </a:solidFill>
                <a:latin typeface="Calibri" pitchFamily="34" charset="0"/>
              </a:rPr>
              <a:t>Jeffrey M. Samuels</a:t>
            </a:r>
          </a:p>
          <a:p>
            <a:r>
              <a:rPr lang="en-US">
                <a:solidFill>
                  <a:srgbClr val="000090"/>
                </a:solidFill>
                <a:latin typeface="Calibri" pitchFamily="34" charset="0"/>
              </a:rPr>
              <a:t>Professor of Law</a:t>
            </a:r>
          </a:p>
          <a:p>
            <a:r>
              <a:rPr lang="en-US">
                <a:solidFill>
                  <a:srgbClr val="000090"/>
                </a:solidFill>
                <a:latin typeface="Calibri" pitchFamily="34" charset="0"/>
              </a:rPr>
              <a:t>The University of Akron</a:t>
            </a:r>
          </a:p>
          <a:p>
            <a:endParaRPr lang="en-US">
              <a:solidFill>
                <a:srgbClr val="000090"/>
              </a:solidFill>
              <a:latin typeface="Calibri" pitchFamily="34" charset="0"/>
            </a:endParaRPr>
          </a:p>
          <a:p>
            <a:endParaRPr lang="en-US">
              <a:solidFill>
                <a:srgbClr val="000090"/>
              </a:solidFill>
              <a:latin typeface="Calibri" pitchFamily="34" charset="0"/>
            </a:endParaRPr>
          </a:p>
          <a:p>
            <a:endParaRPr lang="en-US">
              <a:solidFill>
                <a:srgbClr val="000090"/>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5"/>
          <p:cNvSpPr>
            <a:spLocks noGrp="1"/>
          </p:cNvSpPr>
          <p:nvPr>
            <p:ph type="title"/>
          </p:nvPr>
        </p:nvSpPr>
        <p:spPr>
          <a:xfrm>
            <a:off x="703263" y="300038"/>
            <a:ext cx="8440737" cy="842962"/>
          </a:xfrm>
        </p:spPr>
        <p:txBody>
          <a:bodyPr/>
          <a:lstStyle/>
          <a:p>
            <a:pPr algn="ctr"/>
            <a:r>
              <a:rPr lang="en-US" smtClean="0">
                <a:latin typeface="Verdana" pitchFamily="34" charset="0"/>
              </a:rPr>
              <a:t>U.S. VIEW</a:t>
            </a:r>
          </a:p>
        </p:txBody>
      </p:sp>
      <p:sp>
        <p:nvSpPr>
          <p:cNvPr id="7" name="Content Placeholder 6"/>
          <p:cNvSpPr>
            <a:spLocks noGrp="1"/>
          </p:cNvSpPr>
          <p:nvPr>
            <p:ph idx="1"/>
          </p:nvPr>
        </p:nvSpPr>
        <p:spPr>
          <a:xfrm>
            <a:off x="703263" y="1443038"/>
            <a:ext cx="7983537" cy="4679950"/>
          </a:xfrm>
        </p:spPr>
        <p:txBody>
          <a:bodyPr rtlCol="0">
            <a:normAutofit/>
          </a:bodyPr>
          <a:lstStyle/>
          <a:p>
            <a:pPr fontAlgn="auto">
              <a:spcAft>
                <a:spcPts val="0"/>
              </a:spcAft>
              <a:buFont typeface="Arial"/>
              <a:buNone/>
              <a:defRPr/>
            </a:pPr>
            <a:r>
              <a:rPr lang="en-US" dirty="0" smtClean="0"/>
              <a:t>Generally supportive because:</a:t>
            </a:r>
          </a:p>
          <a:p>
            <a:pPr fontAlgn="auto">
              <a:spcAft>
                <a:spcPts val="0"/>
              </a:spcAft>
              <a:buFont typeface="Arial"/>
              <a:buNone/>
              <a:defRPr/>
            </a:pPr>
            <a:endParaRPr lang="en-US" dirty="0" smtClean="0"/>
          </a:p>
          <a:p>
            <a:pPr marL="457200" indent="-457200" fontAlgn="auto">
              <a:spcAft>
                <a:spcPts val="2400"/>
              </a:spcAft>
              <a:buFont typeface="+mj-lt"/>
              <a:buAutoNum type="arabicPeriod"/>
              <a:defRPr/>
            </a:pPr>
            <a:r>
              <a:rPr lang="en-US" dirty="0" smtClean="0"/>
              <a:t>Lower costs in obtaining patents – by as much as 80%</a:t>
            </a:r>
          </a:p>
          <a:p>
            <a:pPr marL="457200" indent="-457200" fontAlgn="auto">
              <a:spcAft>
                <a:spcPts val="2400"/>
              </a:spcAft>
              <a:buFont typeface="+mj-lt"/>
              <a:buAutoNum type="arabicPeriod"/>
              <a:defRPr/>
            </a:pPr>
            <a:r>
              <a:rPr lang="en-US" dirty="0" smtClean="0"/>
              <a:t> Simplified validation procedure</a:t>
            </a:r>
          </a:p>
          <a:p>
            <a:pPr marL="457200" indent="-457200" fontAlgn="auto">
              <a:spcAft>
                <a:spcPts val="2400"/>
              </a:spcAft>
              <a:buFont typeface="+mj-lt"/>
              <a:buAutoNum type="arabicPeriod"/>
              <a:defRPr/>
            </a:pPr>
            <a:r>
              <a:rPr lang="en-US" dirty="0" smtClean="0"/>
              <a:t> Fewer translation and renewal requirements</a:t>
            </a:r>
            <a:endParaRPr lang="en-US" dirty="0"/>
          </a:p>
        </p:txBody>
      </p:sp>
      <p:sp>
        <p:nvSpPr>
          <p:cNvPr id="1024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03882B-D50B-466E-9997-5BC7DD9382C1}" type="slidenum">
              <a:rPr lang="en-US"/>
              <a:pPr fontAlgn="base">
                <a:spcBef>
                  <a:spcPct val="0"/>
                </a:spcBef>
                <a:spcAft>
                  <a:spcPct val="0"/>
                </a:spcAft>
              </a:pPr>
              <a:t>2</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03263" y="300038"/>
            <a:ext cx="8440737" cy="842962"/>
          </a:xfrm>
        </p:spPr>
        <p:txBody>
          <a:bodyPr/>
          <a:lstStyle/>
          <a:p>
            <a:pPr algn="ctr"/>
            <a:r>
              <a:rPr lang="en-US" smtClean="0">
                <a:latin typeface="Verdana" pitchFamily="34" charset="0"/>
              </a:rPr>
              <a:t>U.S. VIEW</a:t>
            </a:r>
          </a:p>
        </p:txBody>
      </p:sp>
      <p:sp>
        <p:nvSpPr>
          <p:cNvPr id="12290" name="Content Placeholder 2"/>
          <p:cNvSpPr>
            <a:spLocks noGrp="1"/>
          </p:cNvSpPr>
          <p:nvPr>
            <p:ph idx="1"/>
          </p:nvPr>
        </p:nvSpPr>
        <p:spPr>
          <a:xfrm>
            <a:off x="703263" y="1443038"/>
            <a:ext cx="7983537" cy="4679950"/>
          </a:xfrm>
        </p:spPr>
        <p:txBody>
          <a:bodyPr/>
          <a:lstStyle/>
          <a:p>
            <a:pPr>
              <a:spcAft>
                <a:spcPts val="1200"/>
              </a:spcAft>
            </a:pPr>
            <a:r>
              <a:rPr lang="en-US" smtClean="0">
                <a:latin typeface="Verdana" pitchFamily="34" charset="0"/>
              </a:rPr>
              <a:t>“Like our European counterparts, US applicants are interested in high quality, efficient, and timely patent process at the lowest cost possible.  They are also interested in reliable, uniform, and easily accessible enforcement procedures.”</a:t>
            </a:r>
          </a:p>
          <a:p>
            <a:pPr>
              <a:spcAft>
                <a:spcPts val="1200"/>
              </a:spcAft>
              <a:buFont typeface="Arial" charset="0"/>
              <a:buNone/>
            </a:pPr>
            <a:r>
              <a:rPr lang="en-US" smtClean="0">
                <a:latin typeface="Verdana" pitchFamily="34" charset="0"/>
              </a:rPr>
              <a:t>	-</a:t>
            </a:r>
            <a:r>
              <a:rPr lang="en-US" sz="2200" smtClean="0">
                <a:latin typeface="Verdana" pitchFamily="34" charset="0"/>
              </a:rPr>
              <a:t>Letter from Michael K. Kirk, executive director, AIPLA, to Erik Nooteboom, EU IP Unit, dated March 28, 2006</a:t>
            </a:r>
          </a:p>
        </p:txBody>
      </p:sp>
      <p:sp>
        <p:nvSpPr>
          <p:cNvPr id="1229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356C7E-A2B9-4336-B6EC-390461BA3257}" type="slidenum">
              <a:rPr lang="en-US"/>
              <a:pPr fontAlgn="base">
                <a:spcBef>
                  <a:spcPct val="0"/>
                </a:spcBef>
                <a:spcAft>
                  <a:spcPct val="0"/>
                </a:spcAft>
              </a:pPr>
              <a:t>3</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703263" y="300038"/>
            <a:ext cx="8440737" cy="842962"/>
          </a:xfrm>
        </p:spPr>
        <p:txBody>
          <a:bodyPr/>
          <a:lstStyle/>
          <a:p>
            <a:pPr algn="ctr"/>
            <a:r>
              <a:rPr lang="en-US" smtClean="0">
                <a:latin typeface="Verdana" pitchFamily="34" charset="0"/>
              </a:rPr>
              <a:t>U.S. VIEW</a:t>
            </a:r>
          </a:p>
        </p:txBody>
      </p:sp>
      <p:sp>
        <p:nvSpPr>
          <p:cNvPr id="3" name="Content Placeholder 2"/>
          <p:cNvSpPr>
            <a:spLocks noGrp="1"/>
          </p:cNvSpPr>
          <p:nvPr>
            <p:ph idx="1"/>
          </p:nvPr>
        </p:nvSpPr>
        <p:spPr>
          <a:xfrm>
            <a:off x="703263" y="1443038"/>
            <a:ext cx="7983537" cy="4679950"/>
          </a:xfrm>
        </p:spPr>
        <p:txBody>
          <a:bodyPr rtlCol="0">
            <a:normAutofit lnSpcReduction="10000"/>
          </a:bodyPr>
          <a:lstStyle/>
          <a:p>
            <a:pPr fontAlgn="auto">
              <a:spcAft>
                <a:spcPts val="0"/>
              </a:spcAft>
              <a:buFont typeface="Arial"/>
              <a:buChar char="•"/>
              <a:defRPr/>
            </a:pPr>
            <a:r>
              <a:rPr lang="en-US" dirty="0" smtClean="0"/>
              <a:t>Not on front-burner.  Everyone preoccupied by implementation of America Invents Act</a:t>
            </a:r>
          </a:p>
          <a:p>
            <a:pPr lvl="1" fontAlgn="auto">
              <a:spcAft>
                <a:spcPts val="0"/>
              </a:spcAft>
              <a:buFont typeface="Arial"/>
              <a:buChar char="–"/>
              <a:defRPr/>
            </a:pPr>
            <a:r>
              <a:rPr lang="en-US" dirty="0" smtClean="0"/>
              <a:t>Study ordered on int’l patent protection for small business</a:t>
            </a:r>
          </a:p>
          <a:p>
            <a:pPr fontAlgn="auto">
              <a:spcAft>
                <a:spcPts val="0"/>
              </a:spcAft>
              <a:buFont typeface="Arial"/>
              <a:buChar char="•"/>
              <a:defRPr/>
            </a:pPr>
            <a:r>
              <a:rPr lang="en-US" dirty="0" smtClean="0"/>
              <a:t>No U.S. IP Association has adopted formal resolution in support</a:t>
            </a:r>
          </a:p>
          <a:p>
            <a:pPr lvl="1" fontAlgn="auto">
              <a:spcAft>
                <a:spcPts val="0"/>
              </a:spcAft>
              <a:buFont typeface="Arial"/>
              <a:buChar char="–"/>
              <a:defRPr/>
            </a:pPr>
            <a:r>
              <a:rPr lang="en-US" dirty="0" smtClean="0"/>
              <a:t>“Our [IPO] Committees have been following developments on the unitary European patent system, which would be generally good for patent owners in the U.S. but the European system has been a moving target.” April 5, 2012 email from IPO Executive Director Herbert C. </a:t>
            </a:r>
            <a:r>
              <a:rPr lang="en-US" dirty="0" err="1" smtClean="0"/>
              <a:t>Wamsley</a:t>
            </a:r>
            <a:endParaRPr lang="en-US" dirty="0" smtClean="0"/>
          </a:p>
          <a:p>
            <a:pPr fontAlgn="auto">
              <a:spcAft>
                <a:spcPts val="0"/>
              </a:spcAft>
              <a:buFont typeface="Arial"/>
              <a:buChar char="•"/>
              <a:defRPr/>
            </a:pPr>
            <a:r>
              <a:rPr lang="en-US" dirty="0" smtClean="0"/>
              <a:t>PTO Director David J. </a:t>
            </a:r>
            <a:r>
              <a:rPr lang="en-US" dirty="0" err="1" smtClean="0"/>
              <a:t>Kappos</a:t>
            </a:r>
            <a:r>
              <a:rPr lang="en-US" dirty="0" smtClean="0"/>
              <a:t> has voiced support</a:t>
            </a:r>
          </a:p>
          <a:p>
            <a:pPr fontAlgn="auto">
              <a:spcAft>
                <a:spcPts val="0"/>
              </a:spcAft>
              <a:buFont typeface="Arial"/>
              <a:buChar char="•"/>
              <a:defRPr/>
            </a:pPr>
            <a:endParaRPr lang="en-US" dirty="0" smtClean="0"/>
          </a:p>
          <a:p>
            <a:pPr fontAlgn="auto">
              <a:spcAft>
                <a:spcPts val="0"/>
              </a:spcAft>
              <a:buFont typeface="Arial"/>
              <a:buChar char="•"/>
              <a:defRPr/>
            </a:pPr>
            <a:endParaRPr lang="en-US" dirty="0" smtClean="0"/>
          </a:p>
          <a:p>
            <a:pPr fontAlgn="auto">
              <a:spcAft>
                <a:spcPts val="0"/>
              </a:spcAft>
              <a:buFont typeface="Arial"/>
              <a:buNone/>
              <a:defRPr/>
            </a:pPr>
            <a:endParaRPr lang="en-US" dirty="0"/>
          </a:p>
        </p:txBody>
      </p:sp>
      <p:sp>
        <p:nvSpPr>
          <p:cNvPr id="1331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E0BA02-701F-43CC-96D9-B7A0E3DB056E}" type="slidenum">
              <a:rPr lang="en-US"/>
              <a:pPr fontAlgn="base">
                <a:spcBef>
                  <a:spcPct val="0"/>
                </a:spcBef>
                <a:spcAft>
                  <a:spcPct val="0"/>
                </a:spcAft>
              </a:pPr>
              <a:t>4</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03263" y="300038"/>
            <a:ext cx="8440737" cy="842962"/>
          </a:xfrm>
        </p:spPr>
        <p:txBody>
          <a:bodyPr/>
          <a:lstStyle/>
          <a:p>
            <a:pPr algn="ctr"/>
            <a:r>
              <a:rPr lang="en-US" smtClean="0">
                <a:latin typeface="Verdana" pitchFamily="34" charset="0"/>
              </a:rPr>
              <a:t>UNIFIED PATENT COURT</a:t>
            </a:r>
          </a:p>
        </p:txBody>
      </p:sp>
      <p:sp>
        <p:nvSpPr>
          <p:cNvPr id="14338" name="Content Placeholder 2"/>
          <p:cNvSpPr>
            <a:spLocks noGrp="1"/>
          </p:cNvSpPr>
          <p:nvPr>
            <p:ph idx="1"/>
          </p:nvPr>
        </p:nvSpPr>
        <p:spPr>
          <a:xfrm>
            <a:off x="703263" y="1443038"/>
            <a:ext cx="7983537" cy="4679950"/>
          </a:xfrm>
        </p:spPr>
        <p:txBody>
          <a:bodyPr/>
          <a:lstStyle/>
          <a:p>
            <a:r>
              <a:rPr lang="en-US" smtClean="0">
                <a:latin typeface="Verdana" pitchFamily="34" charset="0"/>
              </a:rPr>
              <a:t>Exclusive Jurisdiction in Respect of Validity and Infringement</a:t>
            </a:r>
          </a:p>
          <a:p>
            <a:endParaRPr lang="en-US" smtClean="0">
              <a:latin typeface="Verdana" pitchFamily="34" charset="0"/>
            </a:endParaRPr>
          </a:p>
          <a:p>
            <a:pPr lvl="1"/>
            <a:r>
              <a:rPr lang="en-US" smtClean="0">
                <a:latin typeface="Verdana" pitchFamily="34" charset="0"/>
              </a:rPr>
              <a:t>May result in greater uniformity and predictability</a:t>
            </a:r>
          </a:p>
          <a:p>
            <a:pPr lvl="1"/>
            <a:endParaRPr lang="en-US" smtClean="0">
              <a:latin typeface="Verdana" pitchFamily="34" charset="0"/>
            </a:endParaRPr>
          </a:p>
          <a:p>
            <a:pPr lvl="1"/>
            <a:r>
              <a:rPr lang="en-US" smtClean="0">
                <a:latin typeface="Verdana" pitchFamily="34" charset="0"/>
              </a:rPr>
              <a:t>Reduce forum shopping</a:t>
            </a:r>
          </a:p>
        </p:txBody>
      </p:sp>
      <p:sp>
        <p:nvSpPr>
          <p:cNvPr id="14339"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916114-0028-4E85-A565-19CDB7257EFE}" type="slidenum">
              <a:rPr lang="en-US"/>
              <a:pPr fontAlgn="base">
                <a:spcBef>
                  <a:spcPct val="0"/>
                </a:spcBef>
                <a:spcAft>
                  <a:spcPct val="0"/>
                </a:spcAft>
              </a:pPr>
              <a:t>5</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703263" y="300038"/>
            <a:ext cx="8440737" cy="842962"/>
          </a:xfrm>
        </p:spPr>
        <p:txBody>
          <a:bodyPr/>
          <a:lstStyle/>
          <a:p>
            <a:pPr algn="ctr"/>
            <a:r>
              <a:rPr lang="en-US" smtClean="0">
                <a:latin typeface="Verdana" pitchFamily="34" charset="0"/>
              </a:rPr>
              <a:t>U.S. EXPERIENCE</a:t>
            </a:r>
          </a:p>
        </p:txBody>
      </p:sp>
      <p:sp>
        <p:nvSpPr>
          <p:cNvPr id="15362" name="Content Placeholder 2"/>
          <p:cNvSpPr>
            <a:spLocks noGrp="1"/>
          </p:cNvSpPr>
          <p:nvPr>
            <p:ph idx="1"/>
          </p:nvPr>
        </p:nvSpPr>
        <p:spPr>
          <a:xfrm>
            <a:off x="703263" y="1443038"/>
            <a:ext cx="7983537" cy="4679950"/>
          </a:xfrm>
        </p:spPr>
        <p:txBody>
          <a:bodyPr/>
          <a:lstStyle/>
          <a:p>
            <a:r>
              <a:rPr lang="en-US" smtClean="0">
                <a:latin typeface="Verdana" pitchFamily="34" charset="0"/>
              </a:rPr>
              <a:t>Creation of U.S. Court of Appeals for the Federal Circuit in 1982</a:t>
            </a:r>
          </a:p>
          <a:p>
            <a:endParaRPr lang="en-US" smtClean="0">
              <a:latin typeface="Verdana" pitchFamily="34" charset="0"/>
            </a:endParaRPr>
          </a:p>
          <a:p>
            <a:pPr lvl="1"/>
            <a:r>
              <a:rPr lang="en-US" smtClean="0">
                <a:latin typeface="Verdana" pitchFamily="34" charset="0"/>
              </a:rPr>
              <a:t>Led to more predictable interpretation of U.S. patent law</a:t>
            </a:r>
          </a:p>
          <a:p>
            <a:pPr lvl="1"/>
            <a:r>
              <a:rPr lang="en-US" smtClean="0">
                <a:latin typeface="Verdana" pitchFamily="34" charset="0"/>
              </a:rPr>
              <a:t>Made patents more valuable</a:t>
            </a:r>
          </a:p>
          <a:p>
            <a:pPr lvl="1"/>
            <a:r>
              <a:rPr lang="en-US" smtClean="0">
                <a:latin typeface="Verdana" pitchFamily="34" charset="0"/>
              </a:rPr>
              <a:t>Danger of “bar capture” – Supreme Court of U.S. serves as check; Court of Justice of European Union may do the same</a:t>
            </a:r>
          </a:p>
        </p:txBody>
      </p:sp>
      <p:sp>
        <p:nvSpPr>
          <p:cNvPr id="1536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6F8742-00B8-40A1-BF83-5A04E7F29721}" type="slidenum">
              <a:rPr lang="en-US"/>
              <a:pPr fontAlgn="base">
                <a:spcBef>
                  <a:spcPct val="0"/>
                </a:spcBef>
                <a:spcAft>
                  <a:spcPct val="0"/>
                </a:spcAft>
              </a:pPr>
              <a:t>6</a:t>
            </a:fld>
            <a:endParaRPr 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263" y="300038"/>
            <a:ext cx="8440737" cy="842962"/>
          </a:xfrm>
        </p:spPr>
        <p:txBody>
          <a:bodyPr rtlCol="0">
            <a:normAutofit fontScale="90000"/>
          </a:bodyPr>
          <a:lstStyle/>
          <a:p>
            <a:pPr algn="ctr" fontAlgn="auto">
              <a:spcAft>
                <a:spcPts val="0"/>
              </a:spcAft>
              <a:defRPr/>
            </a:pPr>
            <a:r>
              <a:rPr lang="en-US" dirty="0" smtClean="0"/>
              <a:t>RECENT SUPREME COURT </a:t>
            </a:r>
            <a:br>
              <a:rPr lang="en-US" dirty="0" smtClean="0"/>
            </a:br>
            <a:r>
              <a:rPr lang="en-US" dirty="0" smtClean="0"/>
              <a:t>PATENT CASES</a:t>
            </a:r>
            <a:endParaRPr lang="en-US" dirty="0"/>
          </a:p>
        </p:txBody>
      </p:sp>
      <p:sp>
        <p:nvSpPr>
          <p:cNvPr id="16386" name="Content Placeholder 2"/>
          <p:cNvSpPr>
            <a:spLocks noGrp="1"/>
          </p:cNvSpPr>
          <p:nvPr>
            <p:ph idx="1"/>
          </p:nvPr>
        </p:nvSpPr>
        <p:spPr>
          <a:xfrm>
            <a:off x="703263" y="1443038"/>
            <a:ext cx="7983537" cy="4679950"/>
          </a:xfrm>
        </p:spPr>
        <p:txBody>
          <a:bodyPr/>
          <a:lstStyle/>
          <a:p>
            <a:r>
              <a:rPr lang="en-US" smtClean="0">
                <a:latin typeface="Verdana" pitchFamily="34" charset="0"/>
              </a:rPr>
              <a:t>Patentable Subject Matter</a:t>
            </a:r>
          </a:p>
          <a:p>
            <a:pPr lvl="1"/>
            <a:r>
              <a:rPr lang="en-US" smtClean="0">
                <a:latin typeface="Verdana" pitchFamily="34" charset="0"/>
              </a:rPr>
              <a:t>Mayo v. Prometheus, 2012 U.S. Lexis 2316</a:t>
            </a:r>
          </a:p>
          <a:p>
            <a:pPr lvl="1"/>
            <a:r>
              <a:rPr lang="en-US" smtClean="0">
                <a:latin typeface="Verdana" pitchFamily="34" charset="0"/>
              </a:rPr>
              <a:t>Bilski v. Kappos, 561 U.S. ____ (2010)</a:t>
            </a:r>
          </a:p>
          <a:p>
            <a:endParaRPr lang="en-US" sz="1200" smtClean="0">
              <a:latin typeface="Verdana" pitchFamily="34" charset="0"/>
            </a:endParaRPr>
          </a:p>
          <a:p>
            <a:r>
              <a:rPr lang="en-US" smtClean="0">
                <a:latin typeface="Verdana" pitchFamily="34" charset="0"/>
              </a:rPr>
              <a:t>Nonobviousness</a:t>
            </a:r>
          </a:p>
          <a:p>
            <a:pPr lvl="1"/>
            <a:r>
              <a:rPr lang="en-US" smtClean="0">
                <a:latin typeface="Verdana" pitchFamily="34" charset="0"/>
              </a:rPr>
              <a:t>KSR v. Teleflex Inc., 550 U.S. 398 (2007)</a:t>
            </a:r>
          </a:p>
          <a:p>
            <a:endParaRPr lang="en-US" sz="1200" smtClean="0">
              <a:latin typeface="Verdana" pitchFamily="34" charset="0"/>
            </a:endParaRPr>
          </a:p>
          <a:p>
            <a:r>
              <a:rPr lang="en-US" smtClean="0">
                <a:latin typeface="Verdana" pitchFamily="34" charset="0"/>
              </a:rPr>
              <a:t>Injunctions</a:t>
            </a:r>
          </a:p>
          <a:p>
            <a:pPr lvl="1"/>
            <a:r>
              <a:rPr lang="en-US" smtClean="0">
                <a:latin typeface="Verdana" pitchFamily="34" charset="0"/>
              </a:rPr>
              <a:t>eBay v. Merc Exchange, 547 U.S. 388 (2006)</a:t>
            </a:r>
          </a:p>
          <a:p>
            <a:endParaRPr lang="en-US" sz="1200" smtClean="0">
              <a:latin typeface="Verdana" pitchFamily="34" charset="0"/>
            </a:endParaRPr>
          </a:p>
          <a:p>
            <a:r>
              <a:rPr lang="en-US" smtClean="0">
                <a:latin typeface="Verdana" pitchFamily="34" charset="0"/>
              </a:rPr>
              <a:t>Infringement</a:t>
            </a:r>
          </a:p>
          <a:p>
            <a:pPr lvl="1"/>
            <a:r>
              <a:rPr lang="en-US" smtClean="0">
                <a:latin typeface="Verdana" pitchFamily="34" charset="0"/>
              </a:rPr>
              <a:t>Festo v. Shoketso Kinzoko Kogyo Kabushika, 535 U.S. 722 (2002)</a:t>
            </a:r>
          </a:p>
        </p:txBody>
      </p:sp>
      <p:sp>
        <p:nvSpPr>
          <p:cNvPr id="1638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CB8637-F37F-433F-9299-6C55146A6B1A}" type="slidenum">
              <a:rPr lang="en-US"/>
              <a:pPr fontAlgn="base">
                <a:spcBef>
                  <a:spcPct val="0"/>
                </a:spcBef>
                <a:spcAft>
                  <a:spcPct val="0"/>
                </a:spcAft>
              </a:pPr>
              <a:t>7</a:t>
            </a:fld>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03263" y="300038"/>
            <a:ext cx="8440737" cy="842962"/>
          </a:xfrm>
        </p:spPr>
        <p:txBody>
          <a:bodyPr/>
          <a:lstStyle/>
          <a:p>
            <a:pPr algn="ctr"/>
            <a:r>
              <a:rPr lang="en-US" smtClean="0">
                <a:latin typeface="Verdana" pitchFamily="34" charset="0"/>
              </a:rPr>
              <a:t>TRIAL COURT EXPERTISE</a:t>
            </a:r>
          </a:p>
        </p:txBody>
      </p:sp>
      <p:sp>
        <p:nvSpPr>
          <p:cNvPr id="17410" name="Content Placeholder 2"/>
          <p:cNvSpPr>
            <a:spLocks noGrp="1"/>
          </p:cNvSpPr>
          <p:nvPr>
            <p:ph idx="1"/>
          </p:nvPr>
        </p:nvSpPr>
        <p:spPr>
          <a:xfrm>
            <a:off x="703263" y="1443038"/>
            <a:ext cx="7983537" cy="4679950"/>
          </a:xfrm>
        </p:spPr>
        <p:txBody>
          <a:bodyPr/>
          <a:lstStyle/>
          <a:p>
            <a:r>
              <a:rPr lang="en-US" smtClean="0">
                <a:latin typeface="Verdana" pitchFamily="34" charset="0"/>
              </a:rPr>
              <a:t>For most part, U.S. relies on judges with no specialized patent experience or juries</a:t>
            </a:r>
          </a:p>
          <a:p>
            <a:endParaRPr lang="en-US" smtClean="0">
              <a:latin typeface="Verdana" pitchFamily="34" charset="0"/>
            </a:endParaRPr>
          </a:p>
          <a:p>
            <a:r>
              <a:rPr lang="en-US" smtClean="0">
                <a:latin typeface="Verdana" pitchFamily="34" charset="0"/>
              </a:rPr>
              <a:t>Pilot patent program</a:t>
            </a:r>
          </a:p>
          <a:p>
            <a:pPr lvl="1">
              <a:buFont typeface="Arial" charset="0"/>
              <a:buNone/>
            </a:pPr>
            <a:r>
              <a:rPr lang="en-US" smtClean="0">
                <a:latin typeface="Verdana" pitchFamily="34" charset="0"/>
              </a:rPr>
              <a:t>-Trial judges can elect to hear patent cases</a:t>
            </a:r>
          </a:p>
          <a:p>
            <a:pPr lvl="1">
              <a:buFont typeface="Arial" charset="0"/>
              <a:buNone/>
            </a:pPr>
            <a:endParaRPr lang="en-US" smtClean="0">
              <a:latin typeface="Verdana" pitchFamily="34" charset="0"/>
            </a:endParaRPr>
          </a:p>
          <a:p>
            <a:r>
              <a:rPr lang="en-US" smtClean="0">
                <a:latin typeface="Verdana" pitchFamily="34" charset="0"/>
              </a:rPr>
              <a:t>To extent, EU papent court will rely on judges with technical expertise, such would be viewed favorably by many in U.S.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DE040E-184A-42B5-BA67-9DE4793A04F6}" type="slidenum">
              <a:rPr lang="en-US"/>
              <a:pPr fontAlgn="base">
                <a:spcBef>
                  <a:spcPct val="0"/>
                </a:spcBef>
                <a:spcAft>
                  <a:spcPct val="0"/>
                </a:spcAft>
              </a:pPr>
              <a:t>8</a:t>
            </a:fld>
            <a:endParaRPr lang="en-US"/>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ctr">
          <a:defRPr dirty="0" smtClean="0">
            <a:solidFill>
              <a:srgbClr val="000090"/>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TotalTime>
  <Words>355</Words>
  <Application>Microsoft Office PowerPoint</Application>
  <PresentationFormat>On-screen Show (4:3)</PresentationFormat>
  <Paragraphs>62</Paragraphs>
  <Slides>8</Slides>
  <Notes>2</Notes>
  <HiddenSlides>0</HiddenSlides>
  <MMClips>0</MMClips>
  <ScaleCrop>false</ScaleCrop>
  <HeadingPairs>
    <vt:vector size="6" baseType="variant">
      <vt:variant>
        <vt:lpstr>Fonts Used</vt:lpstr>
      </vt:variant>
      <vt:variant>
        <vt:i4>3</vt:i4>
      </vt:variant>
      <vt:variant>
        <vt:lpstr>Design Template</vt:lpstr>
      </vt:variant>
      <vt:variant>
        <vt:i4>5</vt:i4>
      </vt:variant>
      <vt:variant>
        <vt:lpstr>Slide Titles</vt:lpstr>
      </vt:variant>
      <vt:variant>
        <vt:i4>8</vt:i4>
      </vt:variant>
    </vt:vector>
  </HeadingPairs>
  <TitlesOfParts>
    <vt:vector size="16" baseType="lpstr">
      <vt:lpstr>Calibri</vt:lpstr>
      <vt:lpstr>Arial</vt:lpstr>
      <vt:lpstr>Verdana</vt:lpstr>
      <vt:lpstr>Office Theme</vt:lpstr>
      <vt:lpstr>Office Theme</vt:lpstr>
      <vt:lpstr>Office Theme</vt:lpstr>
      <vt:lpstr>Office Theme</vt:lpstr>
      <vt:lpstr>Office Theme</vt:lpstr>
      <vt:lpstr>NECESSITY OF UNIFIED EU PATENT SYSTEM: U.S. PERSPECTIVE</vt:lpstr>
      <vt:lpstr>U.S. VIEW</vt:lpstr>
      <vt:lpstr>U.S. VIEW</vt:lpstr>
      <vt:lpstr>U.S. VIEW</vt:lpstr>
      <vt:lpstr>UNIFIED PATENT COURT</vt:lpstr>
      <vt:lpstr>U.S. EXPERIENCE</vt:lpstr>
      <vt:lpstr>RECENT SUPREME COURT  PATENT CASES</vt:lpstr>
      <vt:lpstr>TRIAL COURT EXPERTISE</vt:lpstr>
    </vt:vector>
  </TitlesOfParts>
  <Company>Bark at the moon Graphics,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A. Loney</dc:creator>
  <cp:lastModifiedBy>samuels</cp:lastModifiedBy>
  <cp:revision>30</cp:revision>
  <dcterms:created xsi:type="dcterms:W3CDTF">2011-01-24T21:29:40Z</dcterms:created>
  <dcterms:modified xsi:type="dcterms:W3CDTF">2012-04-17T19:20:55Z</dcterms:modified>
</cp:coreProperties>
</file>