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10"/>
  </p:notesMasterIdLst>
  <p:handoutMasterIdLst>
    <p:handoutMasterId r:id="rId11"/>
  </p:handoutMasterIdLst>
  <p:sldIdLst>
    <p:sldId id="280" r:id="rId2"/>
    <p:sldId id="362" r:id="rId3"/>
    <p:sldId id="349" r:id="rId4"/>
    <p:sldId id="356" r:id="rId5"/>
    <p:sldId id="358" r:id="rId6"/>
    <p:sldId id="359" r:id="rId7"/>
    <p:sldId id="363" r:id="rId8"/>
    <p:sldId id="282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B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6632" autoAdjust="0"/>
  </p:normalViewPr>
  <p:slideViewPr>
    <p:cSldViewPr>
      <p:cViewPr varScale="1">
        <p:scale>
          <a:sx n="41" d="100"/>
          <a:sy n="41" d="100"/>
        </p:scale>
        <p:origin x="-83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E4C0893-C5CF-41F6-A3F1-561DB7D830E1}" type="datetimeFigureOut">
              <a:rPr lang="de-DE"/>
              <a:pPr>
                <a:defRPr/>
              </a:pPr>
              <a:t>23.04.2012</a:t>
            </a:fld>
            <a:endParaRPr lang="de-DE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E96D2D27-F102-4A89-8AB8-9413FD8C4E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67883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134747E1-24F8-43B7-AAC4-D1FC53DE96DC}" type="datetimeFigureOut">
              <a:rPr lang="de-DE"/>
              <a:pPr>
                <a:defRPr/>
              </a:pPr>
              <a:t>23.04.2012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B97419AE-C017-4AA0-B8FE-5C040C7418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47874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ch oben gekrümmter Pfeil 3">
            <a:hlinkClick r:id="" action="ppaction://hlinkshowjump?jump=firstslide"/>
          </p:cNvPr>
          <p:cNvSpPr/>
          <p:nvPr/>
        </p:nvSpPr>
        <p:spPr>
          <a:xfrm>
            <a:off x="142875" y="6429375"/>
            <a:ext cx="214313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chemeClr val="tx1"/>
              </a:solidFill>
            </a:endParaRPr>
          </a:p>
        </p:txBody>
      </p:sp>
      <p:cxnSp>
        <p:nvCxnSpPr>
          <p:cNvPr id="4" name="Gerade Verbindung 4"/>
          <p:cNvCxnSpPr/>
          <p:nvPr/>
        </p:nvCxnSpPr>
        <p:spPr>
          <a:xfrm>
            <a:off x="215900" y="1192213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5"/>
          <p:cNvCxnSpPr/>
          <p:nvPr/>
        </p:nvCxnSpPr>
        <p:spPr>
          <a:xfrm>
            <a:off x="215900" y="6286500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6"/>
          <p:cNvSpPr txBox="1"/>
          <p:nvPr/>
        </p:nvSpPr>
        <p:spPr>
          <a:xfrm>
            <a:off x="357188" y="1714500"/>
            <a:ext cx="8572500" cy="1739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1800" b="0" dirty="0"/>
              <a:t>Day </a:t>
            </a:r>
            <a:r>
              <a:rPr lang="de-DE" sz="1800" b="0" dirty="0" err="1"/>
              <a:t>Month</a:t>
            </a:r>
            <a:r>
              <a:rPr lang="de-DE" sz="1800" b="0" dirty="0"/>
              <a:t> Year</a:t>
            </a:r>
          </a:p>
          <a:p>
            <a:pPr>
              <a:defRPr/>
            </a:pPr>
            <a:endParaRPr lang="de-DE" sz="1800" b="0" dirty="0"/>
          </a:p>
          <a:p>
            <a:pPr>
              <a:defRPr/>
            </a:pPr>
            <a:r>
              <a:rPr lang="de-DE" sz="1800" b="0" dirty="0"/>
              <a:t>00:00 	Text</a:t>
            </a:r>
          </a:p>
          <a:p>
            <a:pPr>
              <a:defRPr/>
            </a:pPr>
            <a:r>
              <a:rPr lang="de-DE" sz="1800" b="0" dirty="0"/>
              <a:t>00:30 	Text</a:t>
            </a:r>
          </a:p>
          <a:p>
            <a:pPr>
              <a:defRPr/>
            </a:pPr>
            <a:r>
              <a:rPr lang="de-DE" sz="1800" b="0" dirty="0"/>
              <a:t>00:00	Text</a:t>
            </a:r>
          </a:p>
          <a:p>
            <a:pPr>
              <a:defRPr/>
            </a:pPr>
            <a:r>
              <a:rPr lang="de-DE" sz="1800" b="0" dirty="0"/>
              <a:t>00:00	Text</a:t>
            </a:r>
          </a:p>
        </p:txBody>
      </p:sp>
      <p:pic>
        <p:nvPicPr>
          <p:cNvPr id="7" name="Bild 15" descr="E:\EPI Logo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100" y="393700"/>
            <a:ext cx="10398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621DE-0A32-4EBC-B830-5A6DB5576FCD}" type="datetime1">
              <a:rPr lang="de-AT"/>
              <a:pPr>
                <a:defRPr/>
              </a:pPr>
              <a:t>23.04.2012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73053-03AE-4E1B-B81E-8C27FD4EFB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131124911"/>
      </p:ext>
    </p:extLst>
  </p:cSld>
  <p:clrMapOvr>
    <a:masterClrMapping/>
  </p:clrMapOvr>
  <p:transition spd="med" advClick="0" advTm="8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ch oben gekrümmter Pfeil 3">
            <a:hlinkClick r:id="" action="ppaction://hlinkshowjump?jump=firstslide"/>
          </p:cNvPr>
          <p:cNvSpPr/>
          <p:nvPr/>
        </p:nvSpPr>
        <p:spPr>
          <a:xfrm>
            <a:off x="142875" y="6429375"/>
            <a:ext cx="214313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schemeClr val="tx1"/>
              </a:solidFill>
            </a:endParaRPr>
          </a:p>
        </p:txBody>
      </p:sp>
      <p:cxnSp>
        <p:nvCxnSpPr>
          <p:cNvPr id="4" name="Gerade Verbindung 4"/>
          <p:cNvCxnSpPr/>
          <p:nvPr/>
        </p:nvCxnSpPr>
        <p:spPr>
          <a:xfrm>
            <a:off x="215900" y="1190625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5"/>
          <p:cNvCxnSpPr/>
          <p:nvPr/>
        </p:nvCxnSpPr>
        <p:spPr>
          <a:xfrm>
            <a:off x="215900" y="6286500"/>
            <a:ext cx="8715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6"/>
          <p:cNvSpPr txBox="1"/>
          <p:nvPr/>
        </p:nvSpPr>
        <p:spPr>
          <a:xfrm>
            <a:off x="2428875" y="404813"/>
            <a:ext cx="6072188" cy="6397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de-DE" sz="1200" dirty="0"/>
              <a:t>Institut der beim Europäischen Patentamt zugelassenen Vertreter</a:t>
            </a:r>
            <a:r>
              <a:rPr lang="en-GB" sz="1200" dirty="0"/>
              <a:t/>
            </a:r>
            <a:br>
              <a:rPr lang="en-GB" sz="1200" dirty="0"/>
            </a:br>
            <a:r>
              <a:rPr lang="en-GB" sz="1200" dirty="0"/>
              <a:t>Institute of Professional Representatives before the European Patent Office</a:t>
            </a: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Institut des mandataires agréés près l'Office européen des brevets</a:t>
            </a:r>
            <a:endParaRPr lang="de-DE" sz="1200" dirty="0"/>
          </a:p>
        </p:txBody>
      </p:sp>
      <p:pic>
        <p:nvPicPr>
          <p:cNvPr id="7" name="Bild 15" descr="E:\EPI Logo.e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100" y="333375"/>
            <a:ext cx="10398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de-DE" smtClean="0"/>
              <a:t>Click to edit Master title style</a:t>
            </a:r>
            <a:endParaRPr lang="de-DE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BA31-529F-4B8D-906A-5DAA07EF63D8}" type="datetime1">
              <a:rPr lang="de-AT"/>
              <a:pPr>
                <a:defRPr/>
              </a:pPr>
              <a:t>23.04.2012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120EB-81BE-4125-9C67-DE73A131D0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46717198"/>
      </p:ext>
    </p:extLst>
  </p:cSld>
  <p:clrMapOvr>
    <a:masterClrMapping/>
  </p:clrMapOvr>
  <p:transition spd="med" advClick="0" advTm="8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4"/>
          <p:cNvCxnSpPr>
            <a:cxnSpLocks noChangeShapeType="1"/>
          </p:cNvCxnSpPr>
          <p:nvPr/>
        </p:nvCxnSpPr>
        <p:spPr bwMode="auto">
          <a:xfrm>
            <a:off x="215900" y="1190625"/>
            <a:ext cx="8715375" cy="0"/>
          </a:xfrm>
          <a:prstGeom prst="line">
            <a:avLst/>
          </a:prstGeom>
          <a:noFill/>
          <a:ln w="952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" name="Gerade Verbindung 5"/>
          <p:cNvCxnSpPr>
            <a:cxnSpLocks noChangeShapeType="1"/>
          </p:cNvCxnSpPr>
          <p:nvPr/>
        </p:nvCxnSpPr>
        <p:spPr bwMode="auto">
          <a:xfrm>
            <a:off x="215900" y="6286500"/>
            <a:ext cx="8715375" cy="0"/>
          </a:xfrm>
          <a:prstGeom prst="line">
            <a:avLst/>
          </a:prstGeom>
          <a:noFill/>
          <a:ln w="9525" algn="ctr">
            <a:solidFill>
              <a:srgbClr val="00B0F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008063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501B7-7A11-45BA-9C9D-9FB4C314D0B5}" type="datetime1">
              <a:rPr lang="de-AT"/>
              <a:pPr>
                <a:defRPr/>
              </a:pPr>
              <a:t>23.04.2012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D266F-587D-4072-9934-224337D6FF9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27743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effectLst/>
              </a:defRPr>
            </a:lvl2pPr>
            <a:lvl3pPr>
              <a:defRPr>
                <a:effectLst/>
              </a:defRPr>
            </a:lvl3pPr>
            <a:lvl4pPr>
              <a:defRPr>
                <a:effectLst/>
              </a:defRPr>
            </a:lvl4pPr>
            <a:lvl5pPr>
              <a:defRPr>
                <a:effectLst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7B294-E88A-4605-93E8-8E301DB6BBDF}" type="datetime3">
              <a:rPr lang="de-DE"/>
              <a:pPr>
                <a:defRPr/>
              </a:pPr>
              <a:t>23/04/12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European Patent Institut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D0CB-EFE0-490E-A7BC-7D6D607778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835150" y="404813"/>
            <a:ext cx="6829425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04B54A-6EF0-486C-97CF-854FB44C7724}" type="datetime1">
              <a:rPr lang="de-AT"/>
              <a:pPr>
                <a:defRPr/>
              </a:pPr>
              <a:t>23.04.2012</a:t>
            </a:fld>
            <a:endParaRPr lang="de-AT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A54F56-C18B-4434-97B3-2DBD1819D042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pic>
        <p:nvPicPr>
          <p:cNvPr id="3079" name="Bild 15" descr="E:\EPI Logo.e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103981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</p:sldLayoutIdLst>
  <p:transition advClick="0" advTm="8000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10"/>
          <p:cNvSpPr txBox="1">
            <a:spLocks noChangeArrowheads="1"/>
          </p:cNvSpPr>
          <p:nvPr/>
        </p:nvSpPr>
        <p:spPr bwMode="auto">
          <a:xfrm>
            <a:off x="2700338" y="333375"/>
            <a:ext cx="6072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e-DE" sz="1200" noProof="1">
                <a:latin typeface="Calibri" pitchFamily="34" charset="0"/>
              </a:rPr>
              <a:t>Institut der beim Europäischen Patentamt zugelassenen Vertreter</a:t>
            </a:r>
            <a:br>
              <a:rPr lang="de-DE" sz="1200" noProof="1">
                <a:latin typeface="Calibri" pitchFamily="34" charset="0"/>
              </a:rPr>
            </a:br>
            <a:r>
              <a:rPr lang="de-DE" sz="1200" noProof="1">
                <a:latin typeface="Calibri" pitchFamily="34" charset="0"/>
              </a:rPr>
              <a:t>Institute of Professional Representatives before the European Patent Office</a:t>
            </a:r>
            <a:br>
              <a:rPr lang="de-DE" sz="1200" noProof="1">
                <a:latin typeface="Calibri" pitchFamily="34" charset="0"/>
              </a:rPr>
            </a:br>
            <a:r>
              <a:rPr lang="de-DE" sz="1200" noProof="1">
                <a:latin typeface="Calibri" pitchFamily="34" charset="0"/>
              </a:rPr>
              <a:t>Institut des mandataires agréés près l'Office européen des brevets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FCB81-5E41-4D16-837C-E94359D63929}" type="slidenum">
              <a:rPr lang="de-AT" smtClean="0">
                <a:latin typeface="Calibri" pitchFamily="34" charset="0"/>
              </a:rPr>
              <a:pPr>
                <a:defRPr/>
              </a:pPr>
              <a:t>1</a:t>
            </a:fld>
            <a:endParaRPr lang="de-AT" dirty="0">
              <a:latin typeface="Calibri" pitchFamily="34" charset="0"/>
            </a:endParaRPr>
          </a:p>
        </p:txBody>
      </p:sp>
      <p:sp>
        <p:nvSpPr>
          <p:cNvPr id="7175" name="Rectangle 10"/>
          <p:cNvSpPr>
            <a:spLocks/>
          </p:cNvSpPr>
          <p:nvPr/>
        </p:nvSpPr>
        <p:spPr bwMode="auto">
          <a:xfrm>
            <a:off x="971550" y="1773238"/>
            <a:ext cx="748823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0" hangingPunct="0"/>
            <a:endParaRPr lang="en-GB" sz="1200" dirty="0">
              <a:latin typeface="Calibri" pitchFamily="34" charset="0"/>
            </a:endParaRPr>
          </a:p>
        </p:txBody>
      </p:sp>
      <p:sp>
        <p:nvSpPr>
          <p:cNvPr id="7177" name="Rectangle 10"/>
          <p:cNvSpPr>
            <a:spLocks/>
          </p:cNvSpPr>
          <p:nvPr/>
        </p:nvSpPr>
        <p:spPr bwMode="auto">
          <a:xfrm>
            <a:off x="828675" y="1916113"/>
            <a:ext cx="7488238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fr-FR" dirty="0">
              <a:latin typeface="Calibri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395536" y="2204864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</a:rPr>
              <a:t>Perspectives for Patent Law in the European Union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The </a:t>
            </a:r>
            <a:r>
              <a:rPr lang="en-US" i="1" dirty="0" smtClean="0">
                <a:latin typeface="Calibri" pitchFamily="34" charset="0"/>
              </a:rPr>
              <a:t>epi</a:t>
            </a:r>
            <a:r>
              <a:rPr lang="en-US" dirty="0" smtClean="0">
                <a:latin typeface="Calibri" pitchFamily="34" charset="0"/>
              </a:rPr>
              <a:t> view</a:t>
            </a:r>
          </a:p>
          <a:p>
            <a:pPr algn="ctr"/>
            <a:endParaRPr lang="en-US" dirty="0" smtClean="0">
              <a:latin typeface="Calibri" pitchFamily="34" charset="0"/>
            </a:endParaRPr>
          </a:p>
          <a:p>
            <a:pPr algn="ctr"/>
            <a:r>
              <a:rPr lang="en-US" b="0" dirty="0" smtClean="0">
                <a:latin typeface="Calibri" pitchFamily="34" charset="0"/>
              </a:rPr>
              <a:t>Tony </a:t>
            </a:r>
            <a:r>
              <a:rPr lang="en-US" b="0" dirty="0" err="1" smtClean="0">
                <a:latin typeface="Calibri" pitchFamily="34" charset="0"/>
              </a:rPr>
              <a:t>Tangena</a:t>
            </a:r>
            <a:endParaRPr lang="en-US" b="0" dirty="0" smtClean="0">
              <a:latin typeface="Calibri" pitchFamily="34" charset="0"/>
            </a:endParaRPr>
          </a:p>
          <a:p>
            <a:pPr algn="ctr"/>
            <a:r>
              <a:rPr lang="en-US" b="0" i="1" dirty="0" smtClean="0">
                <a:latin typeface="Calibri" pitchFamily="34" charset="0"/>
              </a:rPr>
              <a:t>epi</a:t>
            </a:r>
            <a:r>
              <a:rPr lang="en-US" b="0" dirty="0" smtClean="0">
                <a:latin typeface="Calibri" pitchFamily="34" charset="0"/>
              </a:rPr>
              <a:t> President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endParaRPr lang="nl-NL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7C9EF-EFE5-4831-9B37-F6A0FC6C4270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  <p:sp>
        <p:nvSpPr>
          <p:cNvPr id="6" name="Tijdelijke aanduiding voor inhoud 5"/>
          <p:cNvSpPr txBox="1">
            <a:spLocks noGrp="1"/>
          </p:cNvSpPr>
          <p:nvPr>
            <p:ph idx="1"/>
          </p:nvPr>
        </p:nvSpPr>
        <p:spPr>
          <a:xfrm>
            <a:off x="468313" y="1844675"/>
            <a:ext cx="8229600" cy="2586038"/>
          </a:xfrm>
          <a:solidFill>
            <a:srgbClr val="FFFF00"/>
          </a:solidFill>
        </p:spPr>
        <p:txBody>
          <a:bodyPr rtlCol="0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en-US" sz="3000" dirty="0" smtClean="0">
                <a:latin typeface="Comic Sans MS" pitchFamily="66" charset="0"/>
              </a:rPr>
              <a:t>The pessimist sees difficulty in every opportunity</a:t>
            </a:r>
          </a:p>
          <a:p>
            <a:pPr algn="ctr">
              <a:buFont typeface="Arial" charset="0"/>
              <a:buNone/>
              <a:defRPr/>
            </a:pPr>
            <a:r>
              <a:rPr lang="en-US" sz="3000" dirty="0" smtClean="0">
                <a:latin typeface="Comic Sans MS" pitchFamily="66" charset="0"/>
              </a:rPr>
              <a:t>The optimist sees opportunity in every difficulty</a:t>
            </a:r>
          </a:p>
          <a:p>
            <a:pPr algn="ctr">
              <a:buFont typeface="Arial" charset="0"/>
              <a:buNone/>
              <a:defRPr/>
            </a:pPr>
            <a:r>
              <a:rPr lang="en-US" sz="3000" i="1" dirty="0" smtClean="0">
                <a:latin typeface="Comic Sans MS" pitchFamily="66" charset="0"/>
              </a:rPr>
              <a:t>Winston Churchill </a:t>
            </a:r>
            <a:endParaRPr lang="nl-NL" sz="3000" i="1" dirty="0">
              <a:latin typeface="Comic Sans MS" pitchFamily="66" charset="0"/>
            </a:endParaRPr>
          </a:p>
        </p:txBody>
      </p:sp>
      <p:pic>
        <p:nvPicPr>
          <p:cNvPr id="20485" name="Picture 6" descr="http://www.gvsu.edu/cms3/assets/01174DE8-A6DD-E615-487FB094045DE5E8/3_Features/winston-churchill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3500438"/>
            <a:ext cx="28575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835150" y="404813"/>
            <a:ext cx="7308850" cy="785812"/>
          </a:xfrm>
        </p:spPr>
        <p:txBody>
          <a:bodyPr/>
          <a:lstStyle/>
          <a:p>
            <a:r>
              <a:rPr lang="en-US" sz="3600" dirty="0" smtClean="0">
                <a:effectLst/>
                <a:latin typeface="Calibri" pitchFamily="34" charset="0"/>
              </a:rPr>
              <a:t>Towards a European Patent System</a:t>
            </a:r>
            <a:endParaRPr lang="nl-NL" sz="3600" dirty="0"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11760" y="0"/>
            <a:ext cx="6980312" cy="1340768"/>
          </a:xfrm>
        </p:spPr>
        <p:txBody>
          <a:bodyPr/>
          <a:lstStyle/>
          <a:p>
            <a:r>
              <a:rPr lang="nl-NL" sz="4000" dirty="0" smtClean="0">
                <a:effectLst/>
                <a:latin typeface="Calibri" pitchFamily="34" charset="0"/>
              </a:rPr>
              <a:t>Agenda:</a:t>
            </a:r>
            <a:endParaRPr lang="nl-NL" sz="4000" dirty="0">
              <a:effectLst/>
              <a:latin typeface="Calibri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208912" cy="396044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Key issues for a European Patent System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The Granting System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The Litigation System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D266F-587D-4072-9934-224337D6FF97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3728" y="0"/>
            <a:ext cx="7020272" cy="1226617"/>
          </a:xfrm>
        </p:spPr>
        <p:txBody>
          <a:bodyPr/>
          <a:lstStyle/>
          <a:p>
            <a:r>
              <a:rPr lang="en-US" dirty="0" smtClean="0">
                <a:effectLst/>
                <a:latin typeface="Calibri" pitchFamily="34" charset="0"/>
              </a:rPr>
              <a:t>Key issues for a EU Patent system</a:t>
            </a:r>
            <a:endParaRPr lang="nl-NL" dirty="0">
              <a:effectLst/>
              <a:latin typeface="Calibri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8136904" cy="4608512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The prime aim for an EU patent system is:  </a:t>
            </a:r>
          </a:p>
          <a:p>
            <a:r>
              <a:rPr lang="en-US" sz="3200" dirty="0" smtClean="0">
                <a:solidFill>
                  <a:srgbClr val="FF0000"/>
                </a:solidFill>
                <a:effectLst/>
                <a:latin typeface="Calibri" pitchFamily="34" charset="0"/>
              </a:rPr>
              <a:t>Tool to exploit the fruits of innovation</a:t>
            </a:r>
          </a:p>
          <a:p>
            <a:pPr algn="l"/>
            <a:endParaRPr lang="en-US" sz="2800" dirty="0" smtClean="0">
              <a:effectLst/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Protection of innovation in exchange for publication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Legal certainty and predictability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High Quality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Local support in all parts of the EU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Not too expensive</a:t>
            </a: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algn="l">
              <a:buFont typeface="Arial" pitchFamily="34" charset="0"/>
              <a:buChar char="•"/>
            </a:pP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D266F-587D-4072-9934-224337D6FF97}" type="slidenum">
              <a:rPr lang="de-AT" smtClean="0">
                <a:latin typeface="Calibri" pitchFamily="34" charset="0"/>
              </a:rPr>
              <a:pPr>
                <a:defRPr/>
              </a:pPr>
              <a:t>4</a:t>
            </a:fld>
            <a:endParaRPr lang="de-AT">
              <a:latin typeface="Calibri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0" y="5288340"/>
            <a:ext cx="91440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prstClr val="black"/>
                </a:solidFill>
                <a:latin typeface="Comic Sans MS" pitchFamily="66" charset="0"/>
              </a:rPr>
              <a:t>Do not fear going forward slowly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prstClr val="black"/>
                </a:solidFill>
                <a:latin typeface="Comic Sans MS" pitchFamily="66" charset="0"/>
              </a:rPr>
              <a:t>Fear only to stand still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prstClr val="black"/>
                </a:solidFill>
                <a:latin typeface="Comic Sans MS" pitchFamily="66" charset="0"/>
              </a:rPr>
              <a:t>Chinese proverb</a:t>
            </a:r>
            <a:endParaRPr lang="nl-NL" b="0" i="1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668344" cy="1470025"/>
          </a:xfrm>
        </p:spPr>
        <p:txBody>
          <a:bodyPr/>
          <a:lstStyle/>
          <a:p>
            <a:r>
              <a:rPr lang="nl-NL" dirty="0" err="1" smtClean="0">
                <a:effectLst/>
                <a:latin typeface="Calibri" pitchFamily="34" charset="0"/>
              </a:rPr>
              <a:t>Future</a:t>
            </a:r>
            <a:r>
              <a:rPr lang="nl-NL" dirty="0" smtClean="0">
                <a:effectLst/>
                <a:latin typeface="Calibri" pitchFamily="34" charset="0"/>
              </a:rPr>
              <a:t> EU patent system: </a:t>
            </a:r>
            <a:r>
              <a:rPr lang="en-US" dirty="0" smtClean="0">
                <a:effectLst/>
                <a:latin typeface="Calibri" pitchFamily="34" charset="0"/>
              </a:rPr>
              <a:t>Granting system </a:t>
            </a:r>
            <a:endParaRPr lang="nl-NL" dirty="0">
              <a:effectLst/>
              <a:latin typeface="Calibri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496944" cy="489654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High quality Centralized  Granting Organization: EPO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Substantive examination and granting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Coordination of activities with NPOs and epi: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Stimulation of inventions / Training / Access to patent information / General information to public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At local level support available, especially for SMEs: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EU patent attorneys (EPAs)  access plus support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National Patent Offices (NPOs): general info and support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EPAs and NPOs work closely together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D266F-587D-4072-9934-224337D6FF97}" type="slidenum">
              <a:rPr lang="de-AT" smtClean="0"/>
              <a:pPr>
                <a:defRPr/>
              </a:pPr>
              <a:t>5</a:t>
            </a:fld>
            <a:endParaRPr lang="de-AT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380672"/>
            <a:ext cx="9291325" cy="147732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000" b="0" dirty="0" smtClean="0">
                <a:solidFill>
                  <a:prstClr val="black"/>
                </a:solidFill>
                <a:latin typeface="Comic Sans MS" pitchFamily="66" charset="0"/>
              </a:rPr>
              <a:t>If you really want to do something you’ll find a way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000" b="0" dirty="0" smtClean="0">
                <a:solidFill>
                  <a:prstClr val="black"/>
                </a:solidFill>
                <a:latin typeface="Comic Sans MS" pitchFamily="66" charset="0"/>
              </a:rPr>
              <a:t>If you don’t you’ll find an excuse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000" b="0" i="1" dirty="0" smtClean="0">
                <a:solidFill>
                  <a:prstClr val="black"/>
                </a:solidFill>
                <a:latin typeface="Comic Sans MS" pitchFamily="66" charset="0"/>
              </a:rPr>
              <a:t>Anonymous</a:t>
            </a:r>
            <a:endParaRPr lang="nl-NL" sz="3000" b="0" i="1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5656" y="0"/>
            <a:ext cx="7668344" cy="1470025"/>
          </a:xfrm>
        </p:spPr>
        <p:txBody>
          <a:bodyPr/>
          <a:lstStyle/>
          <a:p>
            <a:r>
              <a:rPr lang="nl-NL" dirty="0" err="1" smtClean="0">
                <a:effectLst/>
                <a:latin typeface="Calibri" pitchFamily="34" charset="0"/>
              </a:rPr>
              <a:t>Future</a:t>
            </a:r>
            <a:r>
              <a:rPr lang="nl-NL" dirty="0" smtClean="0">
                <a:effectLst/>
                <a:latin typeface="Calibri" pitchFamily="34" charset="0"/>
              </a:rPr>
              <a:t> EU patent system: </a:t>
            </a:r>
            <a:r>
              <a:rPr lang="nl-NL" dirty="0" err="1" smtClean="0">
                <a:effectLst/>
                <a:latin typeface="Calibri" pitchFamily="34" charset="0"/>
              </a:rPr>
              <a:t>Litigation</a:t>
            </a:r>
            <a:r>
              <a:rPr lang="en-US" dirty="0" smtClean="0">
                <a:effectLst/>
                <a:latin typeface="Calibri" pitchFamily="34" charset="0"/>
              </a:rPr>
              <a:t> system </a:t>
            </a:r>
            <a:endParaRPr lang="nl-NL" dirty="0">
              <a:effectLst/>
              <a:latin typeface="Calibri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820472" cy="518457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High quality Centralized  Litigation Organization: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High quality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Harmonization 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Between regional / national courts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Between EPO and Courts</a:t>
            </a:r>
          </a:p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effectLst/>
                <a:latin typeface="Calibri" pitchFamily="34" charset="0"/>
              </a:rPr>
              <a:t>National /regional level  courts: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Access  and support for SMEs by Attorneys at Law and EU patent attorneys in the countries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Role EU Patent Attorneys important: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Experience and training to deal with patents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  <a:effectLst/>
                <a:latin typeface="Calibri" pitchFamily="34" charset="0"/>
              </a:rPr>
              <a:t>Link EPO with Court system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D266F-587D-4072-9934-224337D6FF97}" type="slidenum">
              <a:rPr lang="de-AT" smtClean="0"/>
              <a:pPr>
                <a:defRPr/>
              </a:pPr>
              <a:t>6</a:t>
            </a:fld>
            <a:endParaRPr lang="de-AT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0" dirty="0" smtClean="0">
                <a:solidFill>
                  <a:prstClr val="black"/>
                </a:solidFill>
                <a:latin typeface="Comic Sans MS" pitchFamily="66" charset="0"/>
              </a:rPr>
              <a:t>If we cannot get what we like,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0" dirty="0" smtClean="0">
                <a:solidFill>
                  <a:prstClr val="black"/>
                </a:solidFill>
                <a:latin typeface="Comic Sans MS" pitchFamily="66" charset="0"/>
              </a:rPr>
              <a:t> let us like what we can get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3600" b="0" i="1" dirty="0" smtClean="0">
                <a:solidFill>
                  <a:prstClr val="black"/>
                </a:solidFill>
                <a:latin typeface="Comic Sans MS" pitchFamily="66" charset="0"/>
              </a:rPr>
              <a:t>Spanish proverb</a:t>
            </a:r>
            <a:endParaRPr lang="nl-NL" b="0" i="1" dirty="0">
              <a:solidFill>
                <a:prstClr val="blac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67944" y="1988840"/>
            <a:ext cx="4744616" cy="3096344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“Well-done is better </a:t>
            </a:r>
          </a:p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than well-said.”</a:t>
            </a:r>
          </a:p>
          <a:p>
            <a:endParaRPr lang="en-US" sz="3600" dirty="0" smtClean="0">
              <a:solidFill>
                <a:schemeClr val="tx1"/>
              </a:solidFill>
              <a:effectLst/>
            </a:endParaRPr>
          </a:p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Benjamin Franklin</a:t>
            </a:r>
            <a:endParaRPr lang="nl-NL" sz="36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D266F-587D-4072-9934-224337D6FF97}" type="slidenum">
              <a:rPr lang="de-AT" smtClean="0"/>
              <a:pPr>
                <a:defRPr/>
              </a:pPr>
              <a:t>7</a:t>
            </a:fld>
            <a:endParaRPr lang="de-AT"/>
          </a:p>
        </p:txBody>
      </p:sp>
      <p:pic>
        <p:nvPicPr>
          <p:cNvPr id="1026" name="Picture 2" descr="E:\organisations\epi\CEIPI\250px-Benjamin_Franklin_by_Joseph-Siffred_Duples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456384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10"/>
          <p:cNvSpPr txBox="1">
            <a:spLocks noChangeArrowheads="1"/>
          </p:cNvSpPr>
          <p:nvPr/>
        </p:nvSpPr>
        <p:spPr bwMode="auto">
          <a:xfrm>
            <a:off x="2700338" y="333375"/>
            <a:ext cx="6072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e-DE" sz="1200" noProof="1"/>
              <a:t>Institut der beim Europäischen Patentamt zugelassenen Vertreter</a:t>
            </a:r>
            <a:br>
              <a:rPr lang="de-DE" sz="1200" noProof="1"/>
            </a:br>
            <a:r>
              <a:rPr lang="de-DE" sz="1200" noProof="1"/>
              <a:t>Institute of Professional Representatives before the European Patent Office</a:t>
            </a:r>
            <a:br>
              <a:rPr lang="de-DE" sz="1200" noProof="1"/>
            </a:br>
            <a:r>
              <a:rPr lang="de-DE" sz="1200" noProof="1"/>
              <a:t>Institut des mandataires agréés près l'Office européen des brevets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627313" y="2852927"/>
            <a:ext cx="4321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GB" dirty="0">
                <a:latin typeface="Calibri" pitchFamily="34" charset="0"/>
              </a:rPr>
              <a:t>Thank you</a:t>
            </a:r>
          </a:p>
          <a:p>
            <a:pPr algn="ctr"/>
            <a:endParaRPr lang="en-GB" dirty="0">
              <a:latin typeface="Calibri" pitchFamily="34" charset="0"/>
            </a:endParaRPr>
          </a:p>
          <a:p>
            <a:pPr algn="ctr"/>
            <a:r>
              <a:rPr lang="en-GB" dirty="0">
                <a:latin typeface="Calibri" pitchFamily="34" charset="0"/>
              </a:rPr>
              <a:t>for your attention!</a:t>
            </a:r>
            <a:endParaRPr lang="fr-FR" dirty="0">
              <a:latin typeface="Calibri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0025D-3B1F-4AD1-97A0-9B9919DE3B2B}" type="slidenum">
              <a:rPr lang="de-AT" smtClean="0"/>
              <a:pPr>
                <a:defRPr/>
              </a:pPr>
              <a:t>8</a:t>
            </a:fld>
            <a:endParaRPr lang="de-AT"/>
          </a:p>
        </p:txBody>
      </p:sp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i_Template_PTT_en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epi_PPT_template_2010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epi_Template_PTT_eng.potx</Template>
  <TotalTime>803</TotalTime>
  <Words>327</Words>
  <Application>Microsoft Office PowerPoint</Application>
  <PresentationFormat>Diavoorstelling (4:3)</PresentationFormat>
  <Paragraphs>69</Paragraphs>
  <Slides>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epi_Template_PTT_eng</vt:lpstr>
      <vt:lpstr>Dia 1</vt:lpstr>
      <vt:lpstr>Towards a European Patent System</vt:lpstr>
      <vt:lpstr>Agenda:</vt:lpstr>
      <vt:lpstr>Key issues for a EU Patent system</vt:lpstr>
      <vt:lpstr>Future EU patent system: Granting system </vt:lpstr>
      <vt:lpstr>Future EU patent system: Litigation system </vt:lpstr>
      <vt:lpstr>Dia 7</vt:lpstr>
      <vt:lpstr>Dia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the epi / EPO Seminar   EPC2DAY  Impact of the changes by EPC2000    Copenhagen - 20 June 2011 </dc:title>
  <dc:creator>martina</dc:creator>
  <cp:lastModifiedBy>Tangena &amp; Van kan B.V.</cp:lastModifiedBy>
  <cp:revision>99</cp:revision>
  <dcterms:created xsi:type="dcterms:W3CDTF">2011-06-17T09:24:42Z</dcterms:created>
  <dcterms:modified xsi:type="dcterms:W3CDTF">2012-04-23T19:44:33Z</dcterms:modified>
</cp:coreProperties>
</file>